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9" r:id="rId4"/>
    <p:sldId id="260" r:id="rId5"/>
    <p:sldId id="272" r:id="rId6"/>
    <p:sldId id="261" r:id="rId7"/>
    <p:sldId id="262" r:id="rId8"/>
    <p:sldId id="274" r:id="rId9"/>
    <p:sldId id="276" r:id="rId10"/>
    <p:sldId id="277" r:id="rId11"/>
    <p:sldId id="278" r:id="rId12"/>
    <p:sldId id="279" r:id="rId13"/>
    <p:sldId id="280" r:id="rId14"/>
    <p:sldId id="281" r:id="rId15"/>
    <p:sldId id="263" r:id="rId16"/>
    <p:sldId id="264" r:id="rId17"/>
    <p:sldId id="265" r:id="rId18"/>
    <p:sldId id="268" r:id="rId19"/>
    <p:sldId id="266" r:id="rId20"/>
    <p:sldId id="275" r:id="rId21"/>
    <p:sldId id="267" r:id="rId22"/>
    <p:sldId id="282" r:id="rId23"/>
    <p:sldId id="269" r:id="rId24"/>
    <p:sldId id="270" r:id="rId25"/>
    <p:sldId id="273"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14" autoAdjust="0"/>
  </p:normalViewPr>
  <p:slideViewPr>
    <p:cSldViewPr snapToGrid="0">
      <p:cViewPr varScale="1">
        <p:scale>
          <a:sx n="112" d="100"/>
          <a:sy n="112" d="100"/>
        </p:scale>
        <p:origin x="8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 I’m Gary Oberbrunner. Thanks so much for having me here; it’s an honor!</a:t>
            </a:r>
          </a:p>
          <a:p>
            <a:pPr marL="0" lvl="0" indent="0" algn="l" rtl="0">
              <a:spcBef>
                <a:spcPts val="0"/>
              </a:spcBef>
              <a:spcAft>
                <a:spcPts val="0"/>
              </a:spcAft>
              <a:buNone/>
            </a:pPr>
            <a:r>
              <a:rPr lang="en-US" dirty="0"/>
              <a:t>I spent the last 20 years doing visual effects for movies and TV. Before that I did visualization on supercomputers; with my new company, Dark Star Systems, I’m creating web-based tools to help scientists create beautiful videos of their data. And by the way I grew up in upstate NY; wish we could </a:t>
            </a:r>
            <a:r>
              <a:rPr lang="en-US"/>
              <a:t>be there in person today!</a:t>
            </a:r>
            <a:endParaRPr lang="en-US" dirty="0"/>
          </a:p>
          <a:p>
            <a:pPr marL="0" lvl="0" indent="0" algn="l" rtl="0">
              <a:spcBef>
                <a:spcPts val="0"/>
              </a:spcBef>
              <a:spcAft>
                <a:spcPts val="0"/>
              </a:spcAft>
              <a:buNone/>
            </a:pPr>
            <a:r>
              <a:rPr lang="en-US" dirty="0"/>
              <a:t>Today I’ll tell you about visualizing scientific data with video.</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GIS data set shown as a 3d model using the elevation as height</a:t>
            </a:r>
          </a:p>
          <a:p>
            <a:r>
              <a:rPr lang="en-US" dirty="0"/>
              <a:t>Colored by land cover: blue for water, white for snow, etc.</a:t>
            </a:r>
          </a:p>
          <a:p>
            <a:r>
              <a:rPr lang="en-US" dirty="0"/>
              <a:t>Also has </a:t>
            </a:r>
            <a:r>
              <a:rPr lang="en-US" dirty="0" err="1"/>
              <a:t>isosurfaces</a:t>
            </a:r>
            <a:r>
              <a:rPr lang="en-US" dirty="0"/>
              <a:t> of height, aka “contour lines”, so you can see three viz techniques at once</a:t>
            </a:r>
          </a:p>
        </p:txBody>
      </p:sp>
    </p:spTree>
    <p:extLst>
      <p:ext uri="{BB962C8B-B14F-4D97-AF65-F5344CB8AC3E}">
        <p14:creationId xmlns:p14="http://schemas.microsoft.com/office/powerpoint/2010/main" val="2267911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Sticking with 2d, here we have two dependent variables:</a:t>
            </a:r>
          </a:p>
          <a:p>
            <a:pPr lvl="1"/>
            <a:r>
              <a:rPr lang="en-US" dirty="0"/>
              <a:t>wind velocity, as a vector, and I think pressure</a:t>
            </a:r>
          </a:p>
          <a:p>
            <a:pPr lvl="1"/>
            <a:r>
              <a:rPr lang="en-US" dirty="0"/>
              <a:t>The wind velocity is visualized with streamlines along the vectors, and the streamlines are colored by the pressure at that point.</a:t>
            </a:r>
          </a:p>
          <a:p>
            <a:r>
              <a:rPr lang="en-US" dirty="0"/>
              <a:t>This is from UCRL at Lawrence Livermore</a:t>
            </a:r>
          </a:p>
        </p:txBody>
      </p:sp>
    </p:spTree>
    <p:extLst>
      <p:ext uri="{BB962C8B-B14F-4D97-AF65-F5344CB8AC3E}">
        <p14:creationId xmlns:p14="http://schemas.microsoft.com/office/powerpoint/2010/main" val="195426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visualization of Rayleigh/Taylor instability in the interface between immiscible fluids of different densities.</a:t>
            </a:r>
          </a:p>
          <a:p>
            <a:r>
              <a:rPr lang="en-US" dirty="0"/>
              <a:t>They use an </a:t>
            </a:r>
            <a:r>
              <a:rPr lang="en-US" dirty="0" err="1"/>
              <a:t>isosurface</a:t>
            </a:r>
            <a:r>
              <a:rPr lang="en-US" dirty="0"/>
              <a:t>, probably of density, and two slicing planes so you can see how tangled up the fluids get. </a:t>
            </a:r>
          </a:p>
          <a:p>
            <a:r>
              <a:rPr lang="en-US" dirty="0"/>
              <a:t>I think this one is particularly beautiful, but just imagine how much cooler it would be in motion!</a:t>
            </a:r>
          </a:p>
        </p:txBody>
      </p:sp>
    </p:spTree>
    <p:extLst>
      <p:ext uri="{BB962C8B-B14F-4D97-AF65-F5344CB8AC3E}">
        <p14:creationId xmlns:p14="http://schemas.microsoft.com/office/powerpoint/2010/main" val="70091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shows so-called “direct” volume rendering; each “voxel” is given a color and an opacity. It gives a look like abstract clouds.</a:t>
            </a:r>
          </a:p>
          <a:p>
            <a:r>
              <a:rPr lang="en-US" dirty="0"/>
              <a:t>This is a good technique for showing complex interior structure; it’s also often used in medical visualization (CAT scans).</a:t>
            </a:r>
          </a:p>
          <a:p>
            <a:r>
              <a:rPr lang="en-US" dirty="0"/>
              <a:t>It can be computationally intense, but modern GPUs can do it in real time. It’s starting to even be used in games!</a:t>
            </a:r>
          </a:p>
        </p:txBody>
      </p:sp>
    </p:spTree>
    <p:extLst>
      <p:ext uri="{BB962C8B-B14F-4D97-AF65-F5344CB8AC3E}">
        <p14:creationId xmlns:p14="http://schemas.microsoft.com/office/powerpoint/2010/main" val="306812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more like my own work; we start with 3d coordinates for each atom within the molecule, and build a 3d “ball and stick” model of the molecule, colored by element.</a:t>
            </a:r>
          </a:p>
          <a:p>
            <a:r>
              <a:rPr lang="en-US" dirty="0"/>
              <a:t>Then we add an </a:t>
            </a:r>
            <a:r>
              <a:rPr lang="en-US" dirty="0" err="1"/>
              <a:t>isosurface</a:t>
            </a:r>
            <a:r>
              <a:rPr lang="en-US" dirty="0"/>
              <a:t> of electric potential around part of it, and color that by another dependent variable – I’m not sure what that one is in this case.</a:t>
            </a:r>
          </a:p>
        </p:txBody>
      </p:sp>
    </p:spTree>
    <p:extLst>
      <p:ext uri="{BB962C8B-B14F-4D97-AF65-F5344CB8AC3E}">
        <p14:creationId xmlns:p14="http://schemas.microsoft.com/office/powerpoint/2010/main" val="223777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you have your data, whether experimental or theoretical, and you have an idea of how you want to present it, you’ll need to follow some variation of this path to get your data into visual form. You’ll very likely have to preprocess it using something like python, R, MATLAB, to get it onto a visualizable form. Then you’ll apply some visualization algorithms, like </a:t>
            </a:r>
            <a:r>
              <a:rPr lang="en-US" dirty="0" err="1"/>
              <a:t>isosurfacing</a:t>
            </a:r>
            <a:r>
              <a:rPr lang="en-US" dirty="0"/>
              <a:t> or coloring, to turn the data into graphics, and render the resulting graphics into images. Then admire what you got, learn from the results, and go back and improve!</a:t>
            </a:r>
          </a:p>
        </p:txBody>
      </p:sp>
    </p:spTree>
    <p:extLst>
      <p:ext uri="{BB962C8B-B14F-4D97-AF65-F5344CB8AC3E}">
        <p14:creationId xmlns:p14="http://schemas.microsoft.com/office/powerpoint/2010/main" val="73154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spoken language, it has syntax and grammar, but the elements are things like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Interestingly, it’s not obvious why flickering still images, quick “cuts”, odd camera angles, sudden musical shifts, and focus changes should “work” – why aren’t those disorienting? We grow up with this language and respond to it instinctively</a:t>
            </a:r>
          </a:p>
          <a:p>
            <a:r>
              <a:rPr lang="en-US" dirty="0"/>
              <a:t>https://www.premiumbeat.com/blog/film-theory-invisible-edits/ - editing works because we are always editing our own perceptions: from eye-blinks to “zoning out” during the morning commute. Our memories are chunked into “shots” as well.</a:t>
            </a:r>
          </a:p>
          <a:p>
            <a:r>
              <a:rPr lang="en-US" dirty="0"/>
              <a:t>Music videos are great example of quick high-energy cuts, but Sesame Street introduced it fifty years ago</a:t>
            </a:r>
          </a:p>
          <a:p>
            <a:endParaRPr lang="en-US" dirty="0"/>
          </a:p>
        </p:txBody>
      </p:sp>
    </p:spTree>
    <p:extLst>
      <p:ext uri="{BB962C8B-B14F-4D97-AF65-F5344CB8AC3E}">
        <p14:creationId xmlns:p14="http://schemas.microsoft.com/office/powerpoint/2010/main" val="158674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creation of a movie or a commercial, the creators bring all these elements into play in the service of telling the story. </a:t>
            </a:r>
          </a:p>
        </p:txBody>
      </p:sp>
    </p:spTree>
    <p:extLst>
      <p:ext uri="{BB962C8B-B14F-4D97-AF65-F5344CB8AC3E}">
        <p14:creationId xmlns:p14="http://schemas.microsoft.com/office/powerpoint/2010/main" val="139426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you’re going to create a Hollywood epic or even just a short commercial, you’ll follow a pipeline pretty much like this. </a:t>
            </a:r>
          </a:p>
          <a:p>
            <a:r>
              <a:rPr lang="en-US" dirty="0"/>
              <a:t>It can get quite involved, time-consuming and expensive!</a:t>
            </a:r>
          </a:p>
          <a:p>
            <a:r>
              <a:rPr lang="en-US" dirty="0"/>
              <a:t>But you don’t have to go through all of this to create a scientific video.</a:t>
            </a:r>
          </a:p>
        </p:txBody>
      </p:sp>
    </p:spTree>
    <p:extLst>
      <p:ext uri="{BB962C8B-B14F-4D97-AF65-F5344CB8AC3E}">
        <p14:creationId xmlns:p14="http://schemas.microsoft.com/office/powerpoint/2010/main" val="60407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[Talk to bullet points]</a:t>
            </a:r>
          </a:p>
          <a:p>
            <a:endParaRPr lang="en-US" dirty="0"/>
          </a:p>
          <a:p>
            <a:r>
              <a:rPr lang="en-US" dirty="0"/>
              <a:t>The element of time adds a lot of complexity, but also tremendous ability to tell a story</a:t>
            </a:r>
          </a:p>
          <a:p>
            <a:r>
              <a:rPr lang="en-US" dirty="0"/>
              <a:t>Video tools are usually more complex than still-image tools, take longer to learn, and longer to render</a:t>
            </a:r>
          </a:p>
          <a:p>
            <a:r>
              <a:rPr lang="en-US" dirty="0"/>
              <a:t>But the results are worth it!</a:t>
            </a:r>
          </a:p>
          <a:p>
            <a:endParaRPr lang="en-US" dirty="0"/>
          </a:p>
        </p:txBody>
      </p:sp>
    </p:spTree>
    <p:extLst>
      <p:ext uri="{BB962C8B-B14F-4D97-AF65-F5344CB8AC3E}">
        <p14:creationId xmlns:p14="http://schemas.microsoft.com/office/powerpoint/2010/main" val="378832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6e8fe14f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6e8fe14f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My talk will be in three parts: overview of what scientific visualization is all about, video and the language of film, and how to put those parts together so you can create your own sci viz videos.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animation is a volumetric data set of the Pacific Ocean, with an </a:t>
            </a:r>
            <a:r>
              <a:rPr lang="en-US" dirty="0" err="1"/>
              <a:t>isosurface</a:t>
            </a:r>
            <a:r>
              <a:rPr lang="en-US" dirty="0"/>
              <a:t> marking the places above half a degree of temperature anomaly. </a:t>
            </a:r>
          </a:p>
          <a:p>
            <a:r>
              <a:rPr lang="en-US" dirty="0"/>
              <a:t>It shows the development of an El Nino; the color represents depth below the surface, because they want to emphasize how deep the temperature gradient runs.</a:t>
            </a:r>
          </a:p>
          <a:p>
            <a:r>
              <a:rPr lang="en-US" dirty="0"/>
              <a:t>You can see how it develops over time, starting in the south, and growing northward.</a:t>
            </a:r>
          </a:p>
          <a:p>
            <a:endParaRPr lang="en-US" dirty="0"/>
          </a:p>
          <a:p>
            <a:r>
              <a:rPr lang="en-US" dirty="0"/>
              <a:t>The second animation is from an experimental data set where they photographed bubbles moving in a chamber, tracked them, and developed that into a complete flow field (velocity at every point in space). Then they visualize that with these cool hairs, that change into a set of </a:t>
            </a:r>
            <a:r>
              <a:rPr lang="en-US" dirty="0" err="1"/>
              <a:t>isosurfaces</a:t>
            </a:r>
            <a:r>
              <a:rPr lang="en-US" dirty="0"/>
              <a:t> of vorticity.</a:t>
            </a:r>
          </a:p>
        </p:txBody>
      </p:sp>
    </p:spTree>
    <p:extLst>
      <p:ext uri="{BB962C8B-B14F-4D97-AF65-F5344CB8AC3E}">
        <p14:creationId xmlns:p14="http://schemas.microsoft.com/office/powerpoint/2010/main" val="791791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You’ll want to use a specialized tool, or custom code, to transform your data into a standard format (2d/3d), and then you can use some of these tools to create visualizations</a:t>
            </a:r>
          </a:p>
        </p:txBody>
      </p:sp>
    </p:spTree>
    <p:extLst>
      <p:ext uri="{BB962C8B-B14F-4D97-AF65-F5344CB8AC3E}">
        <p14:creationId xmlns:p14="http://schemas.microsoft.com/office/powerpoint/2010/main" val="3292653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Direct volume rendering: switch to browser to show real-time brain. This tool doesn’t let you create videos, and you’d have to do some work to upload your own data set, but you can do a screen recording. </a:t>
            </a:r>
          </a:p>
        </p:txBody>
      </p:sp>
    </p:spTree>
    <p:extLst>
      <p:ext uri="{BB962C8B-B14F-4D97-AF65-F5344CB8AC3E}">
        <p14:creationId xmlns:p14="http://schemas.microsoft.com/office/powerpoint/2010/main" val="1589177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yTini</a:t>
            </a:r>
            <a:r>
              <a:rPr lang="en-US" dirty="0"/>
              <a:t>, a Houdini interface to python’s </a:t>
            </a:r>
            <a:r>
              <a:rPr lang="en-US" dirty="0" err="1"/>
              <a:t>yt</a:t>
            </a:r>
            <a:r>
              <a:rPr lang="en-US" dirty="0"/>
              <a:t>, is developed and used by NCSA for their incredible cinematic scientific visualization work; definitely check out </a:t>
            </a:r>
            <a:r>
              <a:rPr lang="en-US" dirty="0" err="1"/>
              <a:t>Kalina</a:t>
            </a:r>
            <a:r>
              <a:rPr lang="en-US" dirty="0"/>
              <a:t> </a:t>
            </a:r>
            <a:r>
              <a:rPr lang="en-US" dirty="0" err="1"/>
              <a:t>Borkiewicz’s</a:t>
            </a:r>
            <a:r>
              <a:rPr lang="en-US" dirty="0"/>
              <a:t> work there, when you’re at a planetarium. It’s open source and if you’re in aero/</a:t>
            </a:r>
            <a:r>
              <a:rPr lang="en-US" dirty="0" err="1"/>
              <a:t>astro</a:t>
            </a:r>
            <a:r>
              <a:rPr lang="en-US" dirty="0"/>
              <a:t>, that’s the tool for you.</a:t>
            </a:r>
          </a:p>
          <a:p>
            <a:r>
              <a:rPr lang="en-US" dirty="0"/>
              <a:t>BioViz Studio is my own tool; I created it for making beautiful videos of molecular structures. </a:t>
            </a:r>
          </a:p>
          <a:p>
            <a:r>
              <a:rPr lang="en-US" dirty="0"/>
              <a:t>I tried to encapsulate and automate many of the film techniques I mentioned earlier, using artist-created backgrounds and camera moves, and using Blender behind the scenes.</a:t>
            </a:r>
          </a:p>
          <a:p>
            <a:r>
              <a:rPr lang="en-US" dirty="0"/>
              <a:t>This video is one I created the other day; it shows the antiviral drug </a:t>
            </a:r>
            <a:r>
              <a:rPr lang="en-US" dirty="0" err="1"/>
              <a:t>Molnupiravir</a:t>
            </a:r>
            <a:r>
              <a:rPr lang="en-US" dirty="0"/>
              <a:t> causing mutations in SARS-CoV2.</a:t>
            </a:r>
          </a:p>
          <a:p>
            <a:r>
              <a:rPr lang="en-US" dirty="0"/>
              <a:t>I’m interested in extending it to other scientific domains; please see me afterwards if you’re interested in something like this.</a:t>
            </a:r>
          </a:p>
        </p:txBody>
      </p:sp>
    </p:spTree>
    <p:extLst>
      <p:ext uri="{BB962C8B-B14F-4D97-AF65-F5344CB8AC3E}">
        <p14:creationId xmlns:p14="http://schemas.microsoft.com/office/powerpoint/2010/main" val="1955787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bullets – OK to go fast, the animation is 0:51 long]</a:t>
            </a:r>
          </a:p>
          <a:p>
            <a:r>
              <a:rPr lang="en-US" dirty="0"/>
              <a:t>There is nothing as fun as creating beautiful imagery from raw data! </a:t>
            </a:r>
          </a:p>
        </p:txBody>
      </p:sp>
    </p:spTree>
    <p:extLst>
      <p:ext uri="{BB962C8B-B14F-4D97-AF65-F5344CB8AC3E}">
        <p14:creationId xmlns:p14="http://schemas.microsoft.com/office/powerpoint/2010/main" val="279477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sites to help you choose good color ranges for lots of different scenarios,</a:t>
            </a:r>
          </a:p>
          <a:p>
            <a:r>
              <a:rPr lang="en-US" dirty="0"/>
              <a:t>and a list of viz tools I recommend.</a:t>
            </a:r>
          </a:p>
          <a:p>
            <a:r>
              <a:rPr lang="en-US" dirty="0"/>
              <a:t>Don’t forget that sci viz is still all about storytelling, so here are Pixar’s storytelling rules and another site with good advice for science writing.</a:t>
            </a:r>
          </a:p>
          <a:p>
            <a:r>
              <a:rPr lang="en-US" dirty="0"/>
              <a:t>And finally here are a couple of good books; Tufte is the classic in information visualization, whereas Frankel &amp; </a:t>
            </a:r>
            <a:r>
              <a:rPr lang="en-US" dirty="0" err="1"/>
              <a:t>DePace</a:t>
            </a:r>
            <a:r>
              <a:rPr lang="en-US" dirty="0"/>
              <a:t> is more about modern scientific visualization techniques.</a:t>
            </a:r>
          </a:p>
          <a:p>
            <a:pPr marL="158750" indent="0">
              <a:buNone/>
            </a:pPr>
            <a:endParaRPr lang="en-US" dirty="0"/>
          </a:p>
        </p:txBody>
      </p:sp>
    </p:spTree>
    <p:extLst>
      <p:ext uri="{BB962C8B-B14F-4D97-AF65-F5344CB8AC3E}">
        <p14:creationId xmlns:p14="http://schemas.microsoft.com/office/powerpoint/2010/main" val="16078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Visualization, which I define as the art of turning scientific data into imagery, is just a part of scientific communication. An important part, sure, but it all has to start with a </a:t>
            </a:r>
            <a:r>
              <a:rPr lang="en-US" b="0" i="1" dirty="0"/>
              <a:t>story</a:t>
            </a:r>
            <a:r>
              <a:rPr lang="en-US" dirty="0"/>
              <a:t>. Just like in movies, cool visuals don’t make up for a lame plot. We’ll focus on visuals today, but don’t neglect the storytelling aspects! I’ll put some links at the end of my slides if you’re interested.</a:t>
            </a:r>
          </a:p>
          <a:p>
            <a:r>
              <a:rPr lang="en-US" dirty="0"/>
              <a:t>The goal of visualization is to help the viewer see what’s important and interesting about the data, to communicate insight.</a:t>
            </a:r>
          </a:p>
          <a:p>
            <a:r>
              <a:rPr lang="en-US" dirty="0"/>
              <a:t>A secondary goal is to make your presentation more interesting: video draws people in and makes them pay more attention. We’ll talk more about video in a few minutes.</a:t>
            </a:r>
          </a:p>
          <a:p>
            <a:r>
              <a:rPr lang="en-US" dirty="0"/>
              <a:t>My key principles for effective visualization are to know your audience, know your goals, and to know your data.</a:t>
            </a:r>
          </a:p>
        </p:txBody>
      </p:sp>
    </p:spTree>
    <p:extLst>
      <p:ext uri="{BB962C8B-B14F-4D97-AF65-F5344CB8AC3E}">
        <p14:creationId xmlns:p14="http://schemas.microsoft.com/office/powerpoint/2010/main" val="390063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kind of presentation are you giving? Is it to a group of scientists, an investor, a funder, a journalist, or school children? </a:t>
            </a:r>
          </a:p>
          <a:p>
            <a:r>
              <a:rPr lang="en-US" dirty="0"/>
              <a:t>I’ve found it incredibly helpful to answer these questions as I think about a scientific presentation.</a:t>
            </a:r>
          </a:p>
          <a:p>
            <a:r>
              <a:rPr lang="en-US" dirty="0"/>
              <a:t>They help jolt you out of thinking like a researcher, and into thinking like a storyteller and empathizing with your audience, which is important for any story.</a:t>
            </a:r>
          </a:p>
          <a:p>
            <a:r>
              <a:rPr lang="en-US" dirty="0"/>
              <a:t>The key question is the last one: what’s the one-sentence message you want them to remember?</a:t>
            </a:r>
          </a:p>
          <a:p>
            <a:r>
              <a:rPr lang="en-US" dirty="0"/>
              <a:t>And that brings us to your goals:</a:t>
            </a:r>
          </a:p>
          <a:p>
            <a:endParaRPr lang="en-US" dirty="0"/>
          </a:p>
        </p:txBody>
      </p:sp>
    </p:spTree>
    <p:extLst>
      <p:ext uri="{BB962C8B-B14F-4D97-AF65-F5344CB8AC3E}">
        <p14:creationId xmlns:p14="http://schemas.microsoft.com/office/powerpoint/2010/main" val="415962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Before you start in to visualizing data, you have to know why you’re doing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Often visualization is done early in the pipeline, to explore the data and discover insights as you go.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More commonly, it’s an afterthought, done as part of presenting your work.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Ideally, you’ll be thinking visually all throughout the discovery process, and beautiful visuals will be a natural result!</a:t>
            </a:r>
          </a:p>
          <a:p>
            <a:r>
              <a:rPr lang="en-US" dirty="0"/>
              <a:t>[Then talk about the three types]</a:t>
            </a:r>
          </a:p>
        </p:txBody>
      </p:sp>
    </p:spTree>
    <p:extLst>
      <p:ext uri="{BB962C8B-B14F-4D97-AF65-F5344CB8AC3E}">
        <p14:creationId xmlns:p14="http://schemas.microsoft.com/office/powerpoint/2010/main" val="2764686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Deep understanding of your data allows you to visualize it effectively, so it shows, rather than tells, the key ideas.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[Talk about each one]</a:t>
            </a:r>
          </a:p>
          <a:p>
            <a:r>
              <a:rPr lang="en-US" dirty="0"/>
              <a:t>I put “spatial” in quotes because nearly anything with 2 or 3 independent vars can be made spatial: </a:t>
            </a:r>
          </a:p>
          <a:p>
            <a:r>
              <a:rPr lang="en-US" dirty="0"/>
              <a:t>Abstract: List of movies with dates, stars, directors</a:t>
            </a:r>
          </a:p>
          <a:p>
            <a:r>
              <a:rPr lang="en-US" dirty="0"/>
              <a:t>Graph: degrees of connectivity between individuals/groups</a:t>
            </a:r>
          </a:p>
          <a:p>
            <a:endParaRPr lang="en-US" dirty="0"/>
          </a:p>
        </p:txBody>
      </p:sp>
    </p:spTree>
    <p:extLst>
      <p:ext uri="{BB962C8B-B14F-4D97-AF65-F5344CB8AC3E}">
        <p14:creationId xmlns:p14="http://schemas.microsoft.com/office/powerpoint/2010/main" val="185900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[Talk about these]</a:t>
            </a:r>
          </a:p>
        </p:txBody>
      </p:sp>
    </p:spTree>
    <p:extLst>
      <p:ext uri="{BB962C8B-B14F-4D97-AF65-F5344CB8AC3E}">
        <p14:creationId xmlns:p14="http://schemas.microsoft.com/office/powerpoint/2010/main" val="174302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let’s take a short tour of some examples of various types of data and how they might be visualized</a:t>
            </a:r>
          </a:p>
        </p:txBody>
      </p:sp>
    </p:spTree>
    <p:extLst>
      <p:ext uri="{BB962C8B-B14F-4D97-AF65-F5344CB8AC3E}">
        <p14:creationId xmlns:p14="http://schemas.microsoft.com/office/powerpoint/2010/main" val="107852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Minard’s famous map of Napoleon’s retreat from Moscow (thanks to Edward Tufte)</a:t>
            </a:r>
          </a:p>
          <a:p>
            <a:r>
              <a:rPr lang="en-US" dirty="0"/>
              <a:t>Incredibly information-rich without being cluttered</a:t>
            </a:r>
          </a:p>
          <a:p>
            <a:r>
              <a:rPr lang="en-US" dirty="0"/>
              <a:t>Shows location, army size as the width of the line, time, geographical references, temperature</a:t>
            </a:r>
          </a:p>
        </p:txBody>
      </p:sp>
    </p:spTree>
    <p:extLst>
      <p:ext uri="{BB962C8B-B14F-4D97-AF65-F5344CB8AC3E}">
        <p14:creationId xmlns:p14="http://schemas.microsoft.com/office/powerpoint/2010/main" val="4114265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None/>
              <a:defRPr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FFFF"/>
              </a:buClr>
              <a:buSzPts val="1800"/>
              <a:buChar char="●"/>
              <a:defRPr sz="1800">
                <a:solidFill>
                  <a:srgbClr val="FFFFFF"/>
                </a:solidFill>
              </a:defRPr>
            </a:lvl1pPr>
            <a:lvl2pPr marL="914400" lvl="1" indent="-317500">
              <a:lnSpc>
                <a:spcPct val="115000"/>
              </a:lnSpc>
              <a:spcBef>
                <a:spcPts val="0"/>
              </a:spcBef>
              <a:spcAft>
                <a:spcPts val="0"/>
              </a:spcAft>
              <a:buClr>
                <a:srgbClr val="FFFFFF"/>
              </a:buClr>
              <a:buSzPts val="1400"/>
              <a:buChar char="○"/>
              <a:defRPr>
                <a:solidFill>
                  <a:srgbClr val="FFFFFF"/>
                </a:solidFill>
              </a:defRPr>
            </a:lvl2pPr>
            <a:lvl3pPr marL="1371600" lvl="2" indent="-317500">
              <a:lnSpc>
                <a:spcPct val="115000"/>
              </a:lnSpc>
              <a:spcBef>
                <a:spcPts val="0"/>
              </a:spcBef>
              <a:spcAft>
                <a:spcPts val="0"/>
              </a:spcAft>
              <a:buClr>
                <a:srgbClr val="FFFFFF"/>
              </a:buClr>
              <a:buSzPts val="1400"/>
              <a:buChar char="■"/>
              <a:defRPr>
                <a:solidFill>
                  <a:srgbClr val="FFFFFF"/>
                </a:solidFill>
              </a:defRPr>
            </a:lvl3pPr>
            <a:lvl4pPr marL="1828800" lvl="3" indent="-317500">
              <a:lnSpc>
                <a:spcPct val="115000"/>
              </a:lnSpc>
              <a:spcBef>
                <a:spcPts val="0"/>
              </a:spcBef>
              <a:spcAft>
                <a:spcPts val="0"/>
              </a:spcAft>
              <a:buClr>
                <a:srgbClr val="FFFFFF"/>
              </a:buClr>
              <a:buSzPts val="1400"/>
              <a:buChar char="●"/>
              <a:defRPr>
                <a:solidFill>
                  <a:srgbClr val="FFFFFF"/>
                </a:solidFill>
              </a:defRPr>
            </a:lvl4pPr>
            <a:lvl5pPr marL="2286000" lvl="4" indent="-317500">
              <a:lnSpc>
                <a:spcPct val="115000"/>
              </a:lnSpc>
              <a:spcBef>
                <a:spcPts val="0"/>
              </a:spcBef>
              <a:spcAft>
                <a:spcPts val="0"/>
              </a:spcAft>
              <a:buClr>
                <a:srgbClr val="FFFFFF"/>
              </a:buClr>
              <a:buSzPts val="1400"/>
              <a:buChar char="○"/>
              <a:defRPr>
                <a:solidFill>
                  <a:srgbClr val="FFFFFF"/>
                </a:solidFill>
              </a:defRPr>
            </a:lvl5pPr>
            <a:lvl6pPr marL="2743200" lvl="5" indent="-317500">
              <a:lnSpc>
                <a:spcPct val="115000"/>
              </a:lnSpc>
              <a:spcBef>
                <a:spcPts val="0"/>
              </a:spcBef>
              <a:spcAft>
                <a:spcPts val="0"/>
              </a:spcAft>
              <a:buClr>
                <a:srgbClr val="FFFFFF"/>
              </a:buClr>
              <a:buSzPts val="1400"/>
              <a:buChar char="■"/>
              <a:defRPr>
                <a:solidFill>
                  <a:srgbClr val="FFFFFF"/>
                </a:solidFill>
              </a:defRPr>
            </a:lvl6pPr>
            <a:lvl7pPr marL="3200400" lvl="6" indent="-317500">
              <a:lnSpc>
                <a:spcPct val="115000"/>
              </a:lnSpc>
              <a:spcBef>
                <a:spcPts val="0"/>
              </a:spcBef>
              <a:spcAft>
                <a:spcPts val="0"/>
              </a:spcAft>
              <a:buClr>
                <a:srgbClr val="FFFFFF"/>
              </a:buClr>
              <a:buSzPts val="1400"/>
              <a:buChar char="●"/>
              <a:defRPr>
                <a:solidFill>
                  <a:srgbClr val="FFFFFF"/>
                </a:solidFill>
              </a:defRPr>
            </a:lvl7pPr>
            <a:lvl8pPr marL="3657600" lvl="7" indent="-317500">
              <a:lnSpc>
                <a:spcPct val="115000"/>
              </a:lnSpc>
              <a:spcBef>
                <a:spcPts val="0"/>
              </a:spcBef>
              <a:spcAft>
                <a:spcPts val="0"/>
              </a:spcAft>
              <a:buClr>
                <a:srgbClr val="FFFFFF"/>
              </a:buClr>
              <a:buSzPts val="1400"/>
              <a:buChar char="○"/>
              <a:defRPr>
                <a:solidFill>
                  <a:srgbClr val="FFFFFF"/>
                </a:solidFill>
              </a:defRPr>
            </a:lvl8pPr>
            <a:lvl9pPr marL="4114800" lvl="8" indent="-317500">
              <a:lnSpc>
                <a:spcPct val="115000"/>
              </a:lnSpc>
              <a:spcBef>
                <a:spcPts val="0"/>
              </a:spcBef>
              <a:spcAft>
                <a:spcPts val="0"/>
              </a:spcAft>
              <a:buClr>
                <a:srgbClr val="FFFFFF"/>
              </a:buClr>
              <a:buSzPts val="1400"/>
              <a:buChar char="■"/>
              <a:defRPr>
                <a:solidFill>
                  <a:srgbClr val="FFFFFF"/>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FFFFFF"/>
                </a:solidFill>
              </a:defRPr>
            </a:lvl1pPr>
            <a:lvl2pPr lvl="1" algn="r">
              <a:buNone/>
              <a:defRPr sz="1000">
                <a:solidFill>
                  <a:srgbClr val="FFFFFF"/>
                </a:solidFill>
              </a:defRPr>
            </a:lvl2pPr>
            <a:lvl3pPr lvl="2" algn="r">
              <a:buNone/>
              <a:defRPr sz="1000">
                <a:solidFill>
                  <a:srgbClr val="FFFFFF"/>
                </a:solidFill>
              </a:defRPr>
            </a:lvl3pPr>
            <a:lvl4pPr lvl="3" algn="r">
              <a:buNone/>
              <a:defRPr sz="1000">
                <a:solidFill>
                  <a:srgbClr val="FFFFFF"/>
                </a:solidFill>
              </a:defRPr>
            </a:lvl4pPr>
            <a:lvl5pPr lvl="4" algn="r">
              <a:buNone/>
              <a:defRPr sz="1000">
                <a:solidFill>
                  <a:srgbClr val="FFFFFF"/>
                </a:solidFill>
              </a:defRPr>
            </a:lvl5pPr>
            <a:lvl6pPr lvl="5" algn="r">
              <a:buNone/>
              <a:defRPr sz="1000">
                <a:solidFill>
                  <a:srgbClr val="FFFFFF"/>
                </a:solidFill>
              </a:defRPr>
            </a:lvl6pPr>
            <a:lvl7pPr lvl="6" algn="r">
              <a:buNone/>
              <a:defRPr sz="1000">
                <a:solidFill>
                  <a:srgbClr val="FFFFFF"/>
                </a:solidFill>
              </a:defRPr>
            </a:lvl7pPr>
            <a:lvl8pPr lvl="7" algn="r">
              <a:buNone/>
              <a:defRPr sz="1000">
                <a:solidFill>
                  <a:srgbClr val="FFFFFF"/>
                </a:solidFill>
              </a:defRPr>
            </a:lvl8pPr>
            <a:lvl9pPr lvl="8" algn="r">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214225" y="4748575"/>
            <a:ext cx="13713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D9D9D9"/>
                </a:solidFill>
              </a:rPr>
              <a:t>darkstarsystems.com</a:t>
            </a:r>
            <a:endParaRPr sz="900">
              <a:solidFill>
                <a:srgbClr val="D9D9D9"/>
              </a:solidFill>
            </a:endParaRPr>
          </a:p>
        </p:txBody>
      </p:sp>
      <p:pic>
        <p:nvPicPr>
          <p:cNvPr id="10" name="Google Shape;10;p1"/>
          <p:cNvPicPr preferRelativeResize="0"/>
          <p:nvPr/>
        </p:nvPicPr>
        <p:blipFill>
          <a:blip r:embed="rId13">
            <a:alphaModFix/>
          </a:blip>
          <a:stretch>
            <a:fillRect/>
          </a:stretch>
        </p:blipFill>
        <p:spPr>
          <a:xfrm>
            <a:off x="7743200" y="0"/>
            <a:ext cx="1400800" cy="14008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yt-project.org/" TargetMode="External"/><Relationship Id="rId3" Type="http://schemas.openxmlformats.org/officeDocument/2006/relationships/hyperlink" Target="https://color.adobe.com/create/color-wheel/" TargetMode="External"/><Relationship Id="rId7" Type="http://schemas.openxmlformats.org/officeDocument/2006/relationships/hyperlink" Target="http://www.astroblend.c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www.bioblender.org/" TargetMode="External"/><Relationship Id="rId5" Type="http://schemas.openxmlformats.org/officeDocument/2006/relationships/hyperlink" Target="https://tristen.ca/hcl-picker" TargetMode="External"/><Relationship Id="rId10" Type="http://schemas.openxmlformats.org/officeDocument/2006/relationships/hyperlink" Target="https://medium.com/starts-with-a-bang/the-5-most-important-rules-for-scientists-who-write-about-science-3ae7a4b473e" TargetMode="External"/><Relationship Id="rId4" Type="http://schemas.openxmlformats.org/officeDocument/2006/relationships/hyperlink" Target="https://colorbrewer2.org/" TargetMode="External"/><Relationship Id="rId9" Type="http://schemas.openxmlformats.org/officeDocument/2006/relationships/hyperlink" Target="https://www.aerogrammestudio.com/2013/03/07/pixars-22-rules-of-storytell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3.gif"/><Relationship Id="rId4" Type="http://schemas.openxmlformats.org/officeDocument/2006/relationships/slide" Target="slide9.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1284524" y="184800"/>
            <a:ext cx="6394249" cy="4577699"/>
          </a:xfrm>
          <a:prstGeom prst="rect">
            <a:avLst/>
          </a:prstGeom>
          <a:noFill/>
          <a:ln>
            <a:noFill/>
          </a:ln>
        </p:spPr>
      </p:pic>
      <p:sp>
        <p:nvSpPr>
          <p:cNvPr id="57" name="Google Shape;57;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rPr>
              <a:t>Visualizing with Video</a:t>
            </a:r>
            <a:endParaRPr dirty="0">
              <a:effectLst>
                <a:outerShdw blurRad="38100" dist="38100" dir="2700000" algn="tl">
                  <a:srgbClr val="000000">
                    <a:alpha val="43137"/>
                  </a:srgbClr>
                </a:outerShdw>
              </a:effectLst>
            </a:endParaRPr>
          </a:p>
        </p:txBody>
      </p:sp>
      <p:sp>
        <p:nvSpPr>
          <p:cNvPr id="58" name="Google Shape;58;p13"/>
          <p:cNvSpPr txBox="1">
            <a:spLocks noGrp="1"/>
          </p:cNvSpPr>
          <p:nvPr>
            <p:ph type="subTitle" idx="1"/>
          </p:nvPr>
        </p:nvSpPr>
        <p:spPr>
          <a:xfrm>
            <a:off x="311700" y="2834124"/>
            <a:ext cx="8520600" cy="20525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dirty="0">
                <a:effectLst>
                  <a:outerShdw blurRad="38100" dist="38100" dir="2700000" algn="tl">
                    <a:srgbClr val="000000">
                      <a:alpha val="43137"/>
                    </a:srgbClr>
                  </a:outerShdw>
                </a:effectLst>
              </a:rPr>
              <a:t>Visualizing Science: Back To Basics</a:t>
            </a:r>
          </a:p>
          <a:p>
            <a:pPr marL="0" lvl="0" indent="0" algn="ctr" rtl="0">
              <a:spcBef>
                <a:spcPts val="0"/>
              </a:spcBef>
              <a:spcAft>
                <a:spcPts val="0"/>
              </a:spcAft>
              <a:buNone/>
            </a:pPr>
            <a:r>
              <a:rPr lang="en" dirty="0">
                <a:effectLst>
                  <a:outerShdw blurRad="38100" dist="38100" dir="2700000" algn="tl">
                    <a:srgbClr val="000000">
                      <a:alpha val="43137"/>
                    </a:srgbClr>
                  </a:outerShdw>
                </a:effectLst>
              </a:rPr>
              <a:t>Gary Oberbrunner</a:t>
            </a:r>
          </a:p>
          <a:p>
            <a:pPr marL="0" lvl="0" indent="0" algn="ctr" rtl="0">
              <a:spcBef>
                <a:spcPts val="0"/>
              </a:spcBef>
              <a:spcAft>
                <a:spcPts val="0"/>
              </a:spcAft>
              <a:buNone/>
            </a:pPr>
            <a:r>
              <a:rPr lang="en" dirty="0">
                <a:effectLst>
                  <a:outerShdw blurRad="38100" dist="38100" dir="2700000" algn="tl">
                    <a:srgbClr val="000000">
                      <a:alpha val="43137"/>
                    </a:srgbClr>
                  </a:outerShdw>
                </a:effectLst>
              </a:rPr>
              <a:t>Dark Star Systems, Inc.</a:t>
            </a:r>
          </a:p>
          <a:p>
            <a:pPr marL="0" lvl="0" indent="0" algn="ctr" rtl="0">
              <a:spcBef>
                <a:spcPts val="0"/>
              </a:spcBef>
              <a:spcAft>
                <a:spcPts val="0"/>
              </a:spcAft>
              <a:buNone/>
            </a:pPr>
            <a:r>
              <a:rPr lang="en" sz="1800" dirty="0">
                <a:effectLst>
                  <a:outerShdw blurRad="38100" dist="38100" dir="2700000" algn="tl">
                    <a:srgbClr val="000000">
                      <a:alpha val="43137"/>
                    </a:srgbClr>
                  </a:outerShdw>
                </a:effectLst>
              </a:rPr>
              <a:t>garyo@darkstarsystems.com</a:t>
            </a:r>
            <a:endParaRPr sz="1800"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arrot, green, outdoor, bird&#10;&#10;Description automatically generated">
            <a:extLst>
              <a:ext uri="{FF2B5EF4-FFF2-40B4-BE49-F238E27FC236}">
                <a16:creationId xmlns:a16="http://schemas.microsoft.com/office/drawing/2014/main" id="{D23BB0F0-D7B8-46A5-A869-02820BB6CE08}"/>
              </a:ext>
            </a:extLst>
          </p:cNvPr>
          <p:cNvPicPr>
            <a:picLocks noChangeAspect="1"/>
          </p:cNvPicPr>
          <p:nvPr/>
        </p:nvPicPr>
        <p:blipFill>
          <a:blip r:embed="rId3"/>
          <a:stretch>
            <a:fillRect/>
          </a:stretch>
        </p:blipFill>
        <p:spPr>
          <a:xfrm>
            <a:off x="1971534" y="267665"/>
            <a:ext cx="4608170" cy="4608170"/>
          </a:xfrm>
          <a:prstGeom prst="rect">
            <a:avLst/>
          </a:prstGeom>
        </p:spPr>
      </p:pic>
    </p:spTree>
    <p:extLst>
      <p:ext uri="{BB962C8B-B14F-4D97-AF65-F5344CB8AC3E}">
        <p14:creationId xmlns:p14="http://schemas.microsoft.com/office/powerpoint/2010/main" val="21449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798D15A-1524-4727-A343-B1BA88EDFD68}"/>
              </a:ext>
            </a:extLst>
          </p:cNvPr>
          <p:cNvPicPr>
            <a:picLocks noChangeAspect="1"/>
          </p:cNvPicPr>
          <p:nvPr/>
        </p:nvPicPr>
        <p:blipFill>
          <a:blip r:embed="rId3"/>
          <a:stretch>
            <a:fillRect/>
          </a:stretch>
        </p:blipFill>
        <p:spPr>
          <a:xfrm>
            <a:off x="1996911" y="235674"/>
            <a:ext cx="4841209" cy="4672151"/>
          </a:xfrm>
          <a:prstGeom prst="rect">
            <a:avLst/>
          </a:prstGeom>
        </p:spPr>
      </p:pic>
    </p:spTree>
    <p:extLst>
      <p:ext uri="{BB962C8B-B14F-4D97-AF65-F5344CB8AC3E}">
        <p14:creationId xmlns:p14="http://schemas.microsoft.com/office/powerpoint/2010/main" val="335130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lorful, colors&#10;&#10;Description automatically generated">
            <a:extLst>
              <a:ext uri="{FF2B5EF4-FFF2-40B4-BE49-F238E27FC236}">
                <a16:creationId xmlns:a16="http://schemas.microsoft.com/office/drawing/2014/main" id="{A7AADC84-83D3-4320-AA48-C8BBB15AF28A}"/>
              </a:ext>
            </a:extLst>
          </p:cNvPr>
          <p:cNvPicPr>
            <a:picLocks noChangeAspect="1"/>
          </p:cNvPicPr>
          <p:nvPr/>
        </p:nvPicPr>
        <p:blipFill>
          <a:blip r:embed="rId3"/>
          <a:stretch>
            <a:fillRect/>
          </a:stretch>
        </p:blipFill>
        <p:spPr>
          <a:xfrm>
            <a:off x="2203080" y="119270"/>
            <a:ext cx="4737840" cy="4737840"/>
          </a:xfrm>
          <a:prstGeom prst="rect">
            <a:avLst/>
          </a:prstGeom>
        </p:spPr>
      </p:pic>
    </p:spTree>
    <p:extLst>
      <p:ext uri="{BB962C8B-B14F-4D97-AF65-F5344CB8AC3E}">
        <p14:creationId xmlns:p14="http://schemas.microsoft.com/office/powerpoint/2010/main" val="171803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5C5A24-DD4B-4381-86B0-CDA7D7560AEA}"/>
              </a:ext>
            </a:extLst>
          </p:cNvPr>
          <p:cNvPicPr>
            <a:picLocks noChangeAspect="1"/>
          </p:cNvPicPr>
          <p:nvPr/>
        </p:nvPicPr>
        <p:blipFill>
          <a:blip r:embed="rId3"/>
          <a:stretch>
            <a:fillRect/>
          </a:stretch>
        </p:blipFill>
        <p:spPr>
          <a:xfrm>
            <a:off x="1719469" y="0"/>
            <a:ext cx="5098774" cy="5098774"/>
          </a:xfrm>
          <a:prstGeom prst="rect">
            <a:avLst/>
          </a:prstGeom>
        </p:spPr>
      </p:pic>
    </p:spTree>
    <p:extLst>
      <p:ext uri="{BB962C8B-B14F-4D97-AF65-F5344CB8AC3E}">
        <p14:creationId xmlns:p14="http://schemas.microsoft.com/office/powerpoint/2010/main" val="36516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lorful, decorated, blue&#10;&#10;Description automatically generated">
            <a:extLst>
              <a:ext uri="{FF2B5EF4-FFF2-40B4-BE49-F238E27FC236}">
                <a16:creationId xmlns:a16="http://schemas.microsoft.com/office/drawing/2014/main" id="{1FD70355-9793-4B4C-A684-F30BCC7B0E3B}"/>
              </a:ext>
            </a:extLst>
          </p:cNvPr>
          <p:cNvPicPr>
            <a:picLocks noChangeAspect="1"/>
          </p:cNvPicPr>
          <p:nvPr/>
        </p:nvPicPr>
        <p:blipFill>
          <a:blip r:embed="rId3"/>
          <a:stretch>
            <a:fillRect/>
          </a:stretch>
        </p:blipFill>
        <p:spPr>
          <a:xfrm>
            <a:off x="2155780" y="155530"/>
            <a:ext cx="4832439" cy="4832439"/>
          </a:xfrm>
          <a:prstGeom prst="rect">
            <a:avLst/>
          </a:prstGeom>
        </p:spPr>
      </p:pic>
    </p:spTree>
    <p:extLst>
      <p:ext uri="{BB962C8B-B14F-4D97-AF65-F5344CB8AC3E}">
        <p14:creationId xmlns:p14="http://schemas.microsoft.com/office/powerpoint/2010/main" val="36768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82D6-B760-44BF-B463-BEE4E8A3439F}"/>
              </a:ext>
            </a:extLst>
          </p:cNvPr>
          <p:cNvSpPr>
            <a:spLocks noGrp="1"/>
          </p:cNvSpPr>
          <p:nvPr>
            <p:ph type="title"/>
          </p:nvPr>
        </p:nvSpPr>
        <p:spPr/>
        <p:txBody>
          <a:bodyPr/>
          <a:lstStyle/>
          <a:p>
            <a:r>
              <a:rPr lang="en-US" dirty="0"/>
              <a:t>Visualization Pipeline</a:t>
            </a:r>
          </a:p>
        </p:txBody>
      </p:sp>
      <p:sp>
        <p:nvSpPr>
          <p:cNvPr id="3" name="Text Placeholder 2">
            <a:extLst>
              <a:ext uri="{FF2B5EF4-FFF2-40B4-BE49-F238E27FC236}">
                <a16:creationId xmlns:a16="http://schemas.microsoft.com/office/drawing/2014/main" id="{E0F241C5-C946-4E04-8BD5-D08C4F5972B1}"/>
              </a:ext>
            </a:extLst>
          </p:cNvPr>
          <p:cNvSpPr>
            <a:spLocks noGrp="1"/>
          </p:cNvSpPr>
          <p:nvPr>
            <p:ph type="body" idx="1"/>
          </p:nvPr>
        </p:nvSpPr>
        <p:spPr/>
        <p:txBody>
          <a:bodyPr/>
          <a:lstStyle/>
          <a:p>
            <a:r>
              <a:rPr lang="en-US" dirty="0"/>
              <a:t>Collect Data</a:t>
            </a:r>
          </a:p>
          <a:p>
            <a:r>
              <a:rPr lang="en-US" dirty="0"/>
              <a:t>Preprocess/filter</a:t>
            </a:r>
          </a:p>
          <a:p>
            <a:r>
              <a:rPr lang="en-US" dirty="0"/>
              <a:t>Apply visualization algorithms</a:t>
            </a:r>
          </a:p>
          <a:p>
            <a:r>
              <a:rPr lang="en-US" dirty="0"/>
              <a:t>Render</a:t>
            </a:r>
          </a:p>
          <a:p>
            <a:r>
              <a:rPr lang="en-US" dirty="0"/>
              <a:t>Display</a:t>
            </a:r>
          </a:p>
          <a:p>
            <a:r>
              <a:rPr lang="en-US" dirty="0"/>
              <a:t>Repeat!</a:t>
            </a:r>
          </a:p>
        </p:txBody>
      </p:sp>
    </p:spTree>
    <p:extLst>
      <p:ext uri="{BB962C8B-B14F-4D97-AF65-F5344CB8AC3E}">
        <p14:creationId xmlns:p14="http://schemas.microsoft.com/office/powerpoint/2010/main" val="3879275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1965-16A7-48D3-B972-2F44AE3196BD}"/>
              </a:ext>
            </a:extLst>
          </p:cNvPr>
          <p:cNvSpPr>
            <a:spLocks noGrp="1"/>
          </p:cNvSpPr>
          <p:nvPr>
            <p:ph type="title"/>
          </p:nvPr>
        </p:nvSpPr>
        <p:spPr/>
        <p:txBody>
          <a:bodyPr/>
          <a:lstStyle/>
          <a:p>
            <a:r>
              <a:rPr lang="en-US" dirty="0"/>
              <a:t>Part 2: The Language of Film</a:t>
            </a:r>
          </a:p>
        </p:txBody>
      </p:sp>
      <p:sp>
        <p:nvSpPr>
          <p:cNvPr id="3" name="Text Placeholder 2">
            <a:extLst>
              <a:ext uri="{FF2B5EF4-FFF2-40B4-BE49-F238E27FC236}">
                <a16:creationId xmlns:a16="http://schemas.microsoft.com/office/drawing/2014/main" id="{57398774-C504-4D81-9B20-8EEAD835847D}"/>
              </a:ext>
            </a:extLst>
          </p:cNvPr>
          <p:cNvSpPr>
            <a:spLocks noGrp="1"/>
          </p:cNvSpPr>
          <p:nvPr>
            <p:ph type="body" idx="1"/>
          </p:nvPr>
        </p:nvSpPr>
        <p:spPr>
          <a:xfrm>
            <a:off x="311700" y="1152475"/>
            <a:ext cx="8520600" cy="1342247"/>
          </a:xfrm>
        </p:spPr>
        <p:txBody>
          <a:bodyPr/>
          <a:lstStyle/>
          <a:p>
            <a:r>
              <a:rPr lang="en-US" dirty="0"/>
              <a:t>Film is an unspoken language we all share</a:t>
            </a:r>
          </a:p>
          <a:p>
            <a:r>
              <a:rPr lang="en-US" dirty="0"/>
              <a:t>It consists of concepts like color, light, composition, staging, action, mood, editing, sound, and music</a:t>
            </a:r>
          </a:p>
        </p:txBody>
      </p:sp>
      <p:pic>
        <p:nvPicPr>
          <p:cNvPr id="5" name="Picture 4" descr="A picture containing person, old&#10;&#10;Description automatically generated">
            <a:extLst>
              <a:ext uri="{FF2B5EF4-FFF2-40B4-BE49-F238E27FC236}">
                <a16:creationId xmlns:a16="http://schemas.microsoft.com/office/drawing/2014/main" id="{F5348C6C-D775-4843-B11E-CC013970ADE5}"/>
              </a:ext>
            </a:extLst>
          </p:cNvPr>
          <p:cNvPicPr>
            <a:picLocks noChangeAspect="1"/>
          </p:cNvPicPr>
          <p:nvPr/>
        </p:nvPicPr>
        <p:blipFill>
          <a:blip r:embed="rId3"/>
          <a:stretch>
            <a:fillRect/>
          </a:stretch>
        </p:blipFill>
        <p:spPr>
          <a:xfrm>
            <a:off x="4572000" y="2018669"/>
            <a:ext cx="3866322" cy="3036186"/>
          </a:xfrm>
          <a:prstGeom prst="rect">
            <a:avLst/>
          </a:prstGeom>
        </p:spPr>
      </p:pic>
      <p:sp>
        <p:nvSpPr>
          <p:cNvPr id="6" name="TextBox 5">
            <a:extLst>
              <a:ext uri="{FF2B5EF4-FFF2-40B4-BE49-F238E27FC236}">
                <a16:creationId xmlns:a16="http://schemas.microsoft.com/office/drawing/2014/main" id="{865D7DE7-35F1-42BA-8072-52BF20C6ECA0}"/>
              </a:ext>
            </a:extLst>
          </p:cNvPr>
          <p:cNvSpPr txBox="1"/>
          <p:nvPr/>
        </p:nvSpPr>
        <p:spPr>
          <a:xfrm>
            <a:off x="311699" y="2340665"/>
            <a:ext cx="4061517"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bg1"/>
                </a:solidFill>
              </a:rPr>
              <a:t>Film is less than 150 years old, unlike music (our oldest language) and the spoken word – but it’s become central to our storytelling because of its high bandwidth, multisensory nature and tremendous emotional capacity.</a:t>
            </a:r>
          </a:p>
          <a:p>
            <a:endParaRPr lang="en-US" sz="1800" dirty="0">
              <a:solidFill>
                <a:schemeClr val="bg1"/>
              </a:solidFill>
            </a:endParaRPr>
          </a:p>
        </p:txBody>
      </p:sp>
    </p:spTree>
    <p:extLst>
      <p:ext uri="{BB962C8B-B14F-4D97-AF65-F5344CB8AC3E}">
        <p14:creationId xmlns:p14="http://schemas.microsoft.com/office/powerpoint/2010/main" val="365974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9CFA-B1EF-4EBF-A882-4A3ED0C700B6}"/>
              </a:ext>
            </a:extLst>
          </p:cNvPr>
          <p:cNvSpPr>
            <a:spLocks noGrp="1"/>
          </p:cNvSpPr>
          <p:nvPr>
            <p:ph type="title"/>
          </p:nvPr>
        </p:nvSpPr>
        <p:spPr/>
        <p:txBody>
          <a:bodyPr/>
          <a:lstStyle/>
          <a:p>
            <a:r>
              <a:rPr lang="en-US" dirty="0"/>
              <a:t>Storytelling with Video</a:t>
            </a:r>
          </a:p>
        </p:txBody>
      </p:sp>
      <p:sp>
        <p:nvSpPr>
          <p:cNvPr id="3" name="Text Placeholder 2">
            <a:extLst>
              <a:ext uri="{FF2B5EF4-FFF2-40B4-BE49-F238E27FC236}">
                <a16:creationId xmlns:a16="http://schemas.microsoft.com/office/drawing/2014/main" id="{83F9AA8C-D261-4B82-8DEE-593A395FE9E4}"/>
              </a:ext>
            </a:extLst>
          </p:cNvPr>
          <p:cNvSpPr>
            <a:spLocks noGrp="1"/>
          </p:cNvSpPr>
          <p:nvPr>
            <p:ph type="body" idx="1"/>
          </p:nvPr>
        </p:nvSpPr>
        <p:spPr/>
        <p:txBody>
          <a:bodyPr/>
          <a:lstStyle/>
          <a:p>
            <a:r>
              <a:rPr lang="en-US" dirty="0"/>
              <a:t>Color and lighting create interest, communicate mood, and clarify structure</a:t>
            </a:r>
          </a:p>
          <a:p>
            <a:r>
              <a:rPr lang="en-US" dirty="0"/>
              <a:t>Camera motion and composition orient the viewer, help them focus, and can build dramatic tension: start with a long shot, move in for a medium shot, then a close-up. </a:t>
            </a:r>
          </a:p>
          <a:p>
            <a:r>
              <a:rPr lang="en-US" dirty="0"/>
              <a:t>Depth of field draws the user’s eye to the object of interest.</a:t>
            </a:r>
          </a:p>
          <a:p>
            <a:r>
              <a:rPr lang="en-US" dirty="0"/>
              <a:t>Editing: just as with text, editing keeps the story moving. People expect a few seconds per shot.</a:t>
            </a:r>
          </a:p>
          <a:p>
            <a:r>
              <a:rPr lang="en-US" dirty="0"/>
              <a:t>Music sets the mood: the same video will have dramatically different impact with a bouncy soundtrack compared to a minor-key, mysterious one.</a:t>
            </a:r>
          </a:p>
        </p:txBody>
      </p:sp>
    </p:spTree>
    <p:extLst>
      <p:ext uri="{BB962C8B-B14F-4D97-AF65-F5344CB8AC3E}">
        <p14:creationId xmlns:p14="http://schemas.microsoft.com/office/powerpoint/2010/main" val="3336887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AFA9-33BB-4D36-83A8-72747231C8C8}"/>
              </a:ext>
            </a:extLst>
          </p:cNvPr>
          <p:cNvSpPr>
            <a:spLocks noGrp="1"/>
          </p:cNvSpPr>
          <p:nvPr>
            <p:ph type="title"/>
          </p:nvPr>
        </p:nvSpPr>
        <p:spPr/>
        <p:txBody>
          <a:bodyPr/>
          <a:lstStyle/>
          <a:p>
            <a:r>
              <a:rPr lang="en-US" dirty="0"/>
              <a:t>Video Creation Pipeline</a:t>
            </a:r>
          </a:p>
        </p:txBody>
      </p:sp>
      <p:sp>
        <p:nvSpPr>
          <p:cNvPr id="3" name="Text Placeholder 2">
            <a:extLst>
              <a:ext uri="{FF2B5EF4-FFF2-40B4-BE49-F238E27FC236}">
                <a16:creationId xmlns:a16="http://schemas.microsoft.com/office/drawing/2014/main" id="{AD2549E9-A3F1-48F6-A1D5-F12990D4E4B7}"/>
              </a:ext>
            </a:extLst>
          </p:cNvPr>
          <p:cNvSpPr>
            <a:spLocks noGrp="1"/>
          </p:cNvSpPr>
          <p:nvPr>
            <p:ph type="body" idx="1"/>
          </p:nvPr>
        </p:nvSpPr>
        <p:spPr/>
        <p:txBody>
          <a:bodyPr/>
          <a:lstStyle/>
          <a:p>
            <a:r>
              <a:rPr lang="en-US" dirty="0"/>
              <a:t>Storyboard</a:t>
            </a:r>
          </a:p>
          <a:p>
            <a:r>
              <a:rPr lang="en-US" dirty="0"/>
              <a:t>Script</a:t>
            </a:r>
          </a:p>
          <a:p>
            <a:r>
              <a:rPr lang="en-US" dirty="0"/>
              <a:t>Shoot and/or create</a:t>
            </a:r>
          </a:p>
          <a:p>
            <a:r>
              <a:rPr lang="en-US" dirty="0"/>
              <a:t>Edit</a:t>
            </a:r>
          </a:p>
          <a:p>
            <a:r>
              <a:rPr lang="en-US" dirty="0"/>
              <a:t>Add titles/effects</a:t>
            </a:r>
          </a:p>
          <a:p>
            <a:r>
              <a:rPr lang="en-US" dirty="0"/>
              <a:t>Deliver</a:t>
            </a:r>
          </a:p>
        </p:txBody>
      </p:sp>
      <p:pic>
        <p:nvPicPr>
          <p:cNvPr id="5" name="Picture 4" descr="A group of people playing instruments&#10;&#10;Description automatically generated with low confidence">
            <a:extLst>
              <a:ext uri="{FF2B5EF4-FFF2-40B4-BE49-F238E27FC236}">
                <a16:creationId xmlns:a16="http://schemas.microsoft.com/office/drawing/2014/main" id="{C95CC803-149A-4056-B0E4-3B9311C823D9}"/>
              </a:ext>
            </a:extLst>
          </p:cNvPr>
          <p:cNvPicPr>
            <a:picLocks noChangeAspect="1"/>
          </p:cNvPicPr>
          <p:nvPr/>
        </p:nvPicPr>
        <p:blipFill>
          <a:blip r:embed="rId3"/>
          <a:stretch>
            <a:fillRect/>
          </a:stretch>
        </p:blipFill>
        <p:spPr>
          <a:xfrm>
            <a:off x="2911374" y="1282075"/>
            <a:ext cx="6073600" cy="3416400"/>
          </a:xfrm>
          <a:prstGeom prst="rect">
            <a:avLst/>
          </a:prstGeom>
        </p:spPr>
      </p:pic>
    </p:spTree>
    <p:extLst>
      <p:ext uri="{BB962C8B-B14F-4D97-AF65-F5344CB8AC3E}">
        <p14:creationId xmlns:p14="http://schemas.microsoft.com/office/powerpoint/2010/main" val="708244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6735-65E2-4396-9916-86F1955075F0}"/>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Part 3: Visualizing with Video</a:t>
            </a:r>
          </a:p>
        </p:txBody>
      </p:sp>
      <p:sp>
        <p:nvSpPr>
          <p:cNvPr id="3" name="Text Placeholder 2">
            <a:extLst>
              <a:ext uri="{FF2B5EF4-FFF2-40B4-BE49-F238E27FC236}">
                <a16:creationId xmlns:a16="http://schemas.microsoft.com/office/drawing/2014/main" id="{C7FEFA8E-EE10-4273-A416-62AB3403448C}"/>
              </a:ext>
            </a:extLst>
          </p:cNvPr>
          <p:cNvSpPr>
            <a:spLocks noGrp="1"/>
          </p:cNvSpPr>
          <p:nvPr>
            <p:ph type="body" idx="1"/>
          </p:nvPr>
        </p:nvSpPr>
        <p:spPr/>
        <p:txBody>
          <a:bodyPr/>
          <a:lstStyle/>
          <a:p>
            <a:r>
              <a:rPr lang="en-US" dirty="0">
                <a:effectLst>
                  <a:outerShdw blurRad="38100" dist="38100" dir="2700000" algn="tl">
                    <a:srgbClr val="000000">
                      <a:alpha val="43137"/>
                    </a:srgbClr>
                  </a:outerShdw>
                </a:effectLst>
              </a:rPr>
              <a:t>Keep It Simple</a:t>
            </a:r>
          </a:p>
          <a:p>
            <a:r>
              <a:rPr lang="en-US" dirty="0">
                <a:effectLst>
                  <a:outerShdw blurRad="38100" dist="38100" dir="2700000" algn="tl">
                    <a:srgbClr val="000000">
                      <a:alpha val="43137"/>
                    </a:srgbClr>
                  </a:outerShdw>
                </a:effectLst>
              </a:rPr>
              <a:t>In a scientific presentation, video can be a small but important part</a:t>
            </a:r>
          </a:p>
          <a:p>
            <a:r>
              <a:rPr lang="en-US" dirty="0">
                <a:effectLst>
                  <a:outerShdw blurRad="38100" dist="38100" dir="2700000" algn="tl">
                    <a:srgbClr val="000000">
                      <a:alpha val="43137"/>
                    </a:srgbClr>
                  </a:outerShdw>
                </a:effectLst>
              </a:rPr>
              <a:t>A single “shot” as an intro, conclusion, or highlight can add “wow” and clarify important concepts</a:t>
            </a:r>
          </a:p>
          <a:p>
            <a:r>
              <a:rPr lang="en-US" dirty="0">
                <a:effectLst>
                  <a:outerShdw blurRad="38100" dist="38100" dir="2700000" algn="tl">
                    <a:srgbClr val="000000">
                      <a:alpha val="43137"/>
                    </a:srgbClr>
                  </a:outerShdw>
                </a:effectLst>
              </a:rPr>
              <a:t>Single shot avoids the need for storyboarding, editing, music, most post-production, and keeps the “script” simple</a:t>
            </a:r>
          </a:p>
          <a:p>
            <a:r>
              <a:rPr lang="en-US" dirty="0">
                <a:effectLst>
                  <a:outerShdw blurRad="38100" dist="38100" dir="2700000" algn="tl">
                    <a:srgbClr val="000000">
                      <a:alpha val="43137"/>
                    </a:srgbClr>
                  </a:outerShdw>
                </a:effectLst>
              </a:rPr>
              <a:t>Use one or two viz techniques, one camera move, one choice of color scheme, and simple animation</a:t>
            </a:r>
          </a:p>
          <a:p>
            <a:r>
              <a:rPr lang="en-US" dirty="0">
                <a:effectLst>
                  <a:outerShdw blurRad="38100" dist="38100" dir="2700000" algn="tl">
                    <a:srgbClr val="000000">
                      <a:alpha val="43137"/>
                    </a:srgbClr>
                  </a:outerShdw>
                </a:effectLst>
              </a:rPr>
              <a:t>Plus: a short animation makes a great social media post and website video</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994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Outline</a:t>
            </a:r>
            <a:endParaRPr dirty="0"/>
          </a:p>
        </p:txBody>
      </p:sp>
      <p:sp>
        <p:nvSpPr>
          <p:cNvPr id="64" name="Google Shape;64;p14"/>
          <p:cNvSpPr txBox="1">
            <a:spLocks noGrp="1"/>
          </p:cNvSpPr>
          <p:nvPr>
            <p:ph type="body" idx="1"/>
          </p:nvPr>
        </p:nvSpPr>
        <p:spPr>
          <a:xfrm>
            <a:off x="311700" y="1142725"/>
            <a:ext cx="5655548" cy="3000900"/>
          </a:xfrm>
          <a:prstGeom prst="rect">
            <a:avLst/>
          </a:prstGeom>
        </p:spPr>
        <p:txBody>
          <a:bodyPr spcFirstLastPara="1" wrap="square" lIns="91425" tIns="91425" rIns="91425" bIns="91425" anchor="t" anchorCtr="0">
            <a:noAutofit/>
          </a:bodyPr>
          <a:lstStyle/>
          <a:p>
            <a:pPr marL="285750" indent="-285750"/>
            <a:r>
              <a:rPr lang="en-US" dirty="0"/>
              <a:t>Overview of Scientific Visualization</a:t>
            </a:r>
          </a:p>
          <a:p>
            <a:pPr marL="285750" indent="-285750"/>
            <a:r>
              <a:rPr lang="en-US" dirty="0"/>
              <a:t>Video and the Language of Film</a:t>
            </a:r>
          </a:p>
          <a:p>
            <a:pPr marL="285750" indent="-285750"/>
            <a:r>
              <a:rPr lang="en-US" dirty="0"/>
              <a:t>Scientific Visualization and Video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D86F-1612-4E2E-BD76-634BEFD1DC0A}"/>
              </a:ext>
            </a:extLst>
          </p:cNvPr>
          <p:cNvSpPr>
            <a:spLocks noGrp="1"/>
          </p:cNvSpPr>
          <p:nvPr>
            <p:ph type="title"/>
          </p:nvPr>
        </p:nvSpPr>
        <p:spPr/>
        <p:txBody>
          <a:bodyPr/>
          <a:lstStyle/>
          <a:p>
            <a:r>
              <a:rPr lang="en-US" dirty="0"/>
              <a:t>Video Examples</a:t>
            </a:r>
          </a:p>
        </p:txBody>
      </p:sp>
      <p:sp>
        <p:nvSpPr>
          <p:cNvPr id="3" name="Text Placeholder 2">
            <a:extLst>
              <a:ext uri="{FF2B5EF4-FFF2-40B4-BE49-F238E27FC236}">
                <a16:creationId xmlns:a16="http://schemas.microsoft.com/office/drawing/2014/main" id="{19B478C8-2808-4200-B1B3-2CAC89FF141B}"/>
              </a:ext>
            </a:extLst>
          </p:cNvPr>
          <p:cNvSpPr>
            <a:spLocks noGrp="1"/>
          </p:cNvSpPr>
          <p:nvPr>
            <p:ph type="body" idx="1"/>
          </p:nvPr>
        </p:nvSpPr>
        <p:spPr/>
        <p:txBody>
          <a:bodyPr/>
          <a:lstStyle/>
          <a:p>
            <a:endParaRPr lang="en-US" dirty="0"/>
          </a:p>
        </p:txBody>
      </p:sp>
      <p:pic>
        <p:nvPicPr>
          <p:cNvPr id="6" name="elnino">
            <a:hlinkClick r:id="" action="ppaction://media"/>
            <a:extLst>
              <a:ext uri="{FF2B5EF4-FFF2-40B4-BE49-F238E27FC236}">
                <a16:creationId xmlns:a16="http://schemas.microsoft.com/office/drawing/2014/main" id="{380ADC96-D221-4462-B1BE-3900D8ED2F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453" y="892039"/>
            <a:ext cx="4482548" cy="3361910"/>
          </a:xfrm>
          <a:prstGeom prst="rect">
            <a:avLst/>
          </a:prstGeom>
        </p:spPr>
      </p:pic>
    </p:spTree>
    <p:extLst>
      <p:ext uri="{BB962C8B-B14F-4D97-AF65-F5344CB8AC3E}">
        <p14:creationId xmlns:p14="http://schemas.microsoft.com/office/powerpoint/2010/main" val="31286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03B6-A22F-45BA-95F0-C5D5B693D5F9}"/>
              </a:ext>
            </a:extLst>
          </p:cNvPr>
          <p:cNvSpPr>
            <a:spLocks noGrp="1"/>
          </p:cNvSpPr>
          <p:nvPr>
            <p:ph type="title"/>
          </p:nvPr>
        </p:nvSpPr>
        <p:spPr/>
        <p:txBody>
          <a:bodyPr/>
          <a:lstStyle/>
          <a:p>
            <a:r>
              <a:rPr lang="en-US" dirty="0"/>
              <a:t>Sampling of Video Creation Tools</a:t>
            </a:r>
          </a:p>
        </p:txBody>
      </p:sp>
      <p:sp>
        <p:nvSpPr>
          <p:cNvPr id="3" name="Text Placeholder 2">
            <a:extLst>
              <a:ext uri="{FF2B5EF4-FFF2-40B4-BE49-F238E27FC236}">
                <a16:creationId xmlns:a16="http://schemas.microsoft.com/office/drawing/2014/main" id="{7D9BAEBB-A174-4FFD-9A2B-AB7D52B819AA}"/>
              </a:ext>
            </a:extLst>
          </p:cNvPr>
          <p:cNvSpPr>
            <a:spLocks noGrp="1"/>
          </p:cNvSpPr>
          <p:nvPr>
            <p:ph type="body" idx="1"/>
          </p:nvPr>
        </p:nvSpPr>
        <p:spPr/>
        <p:txBody>
          <a:bodyPr/>
          <a:lstStyle/>
          <a:p>
            <a:r>
              <a:rPr lang="en-US" b="1" dirty="0"/>
              <a:t>Python</a:t>
            </a:r>
            <a:r>
              <a:rPr lang="en-US" dirty="0"/>
              <a:t> tools: </a:t>
            </a:r>
            <a:r>
              <a:rPr lang="en-US" dirty="0" err="1"/>
              <a:t>scipy</a:t>
            </a:r>
            <a:r>
              <a:rPr lang="en-US" dirty="0"/>
              <a:t>, </a:t>
            </a:r>
            <a:r>
              <a:rPr lang="en-US" dirty="0" err="1"/>
              <a:t>pyplot</a:t>
            </a:r>
            <a:r>
              <a:rPr lang="en-US" dirty="0"/>
              <a:t>, </a:t>
            </a:r>
            <a:r>
              <a:rPr lang="en-US" dirty="0" err="1"/>
              <a:t>vispy</a:t>
            </a:r>
            <a:r>
              <a:rPr lang="en-US" dirty="0"/>
              <a:t>, VTK, </a:t>
            </a:r>
            <a:r>
              <a:rPr lang="en-US" dirty="0" err="1"/>
              <a:t>yt</a:t>
            </a:r>
            <a:r>
              <a:rPr lang="en-US" dirty="0"/>
              <a:t> (see pyviz.org)</a:t>
            </a:r>
          </a:p>
          <a:p>
            <a:pPr lvl="1"/>
            <a:r>
              <a:rPr lang="en-US" dirty="0"/>
              <a:t>many of these can create 3d scenes with animation as well as standard plots</a:t>
            </a:r>
          </a:p>
          <a:p>
            <a:pPr lvl="1"/>
            <a:r>
              <a:rPr lang="en-US" dirty="0"/>
              <a:t>But use what you’re familiar with: R, MATLAB… anything but Excel! </a:t>
            </a:r>
            <a:r>
              <a:rPr lang="en-US" dirty="0">
                <a:sym typeface="Wingdings" panose="05000000000000000000" pitchFamily="2" charset="2"/>
              </a:rPr>
              <a:t></a:t>
            </a:r>
            <a:endParaRPr lang="en-US" dirty="0"/>
          </a:p>
          <a:p>
            <a:r>
              <a:rPr lang="en-US" b="1" dirty="0"/>
              <a:t>Blender</a:t>
            </a:r>
            <a:r>
              <a:rPr lang="en-US" dirty="0"/>
              <a:t> for creating 3d graphics (open source, rapidly improving, highly capable)</a:t>
            </a:r>
          </a:p>
          <a:p>
            <a:pPr lvl="1"/>
            <a:r>
              <a:rPr lang="en-US" dirty="0"/>
              <a:t>polygons, lines, volumes</a:t>
            </a:r>
          </a:p>
          <a:p>
            <a:pPr lvl="1"/>
            <a:r>
              <a:rPr lang="en-US" dirty="0"/>
              <a:t>full animation, titling, and simple editing capability</a:t>
            </a:r>
          </a:p>
          <a:p>
            <a:r>
              <a:rPr lang="en-US" dirty="0"/>
              <a:t>Houdini/Maya for creating 3d graphics ($, used in high-end sci viz projects)</a:t>
            </a:r>
          </a:p>
          <a:p>
            <a:r>
              <a:rPr lang="en-US" dirty="0"/>
              <a:t>Adobe Premiere, Final Cut Pro for editing ($)</a:t>
            </a:r>
          </a:p>
          <a:p>
            <a:r>
              <a:rPr lang="en-US" b="1" dirty="0"/>
              <a:t>Lightworks</a:t>
            </a:r>
            <a:r>
              <a:rPr lang="en-US" dirty="0"/>
              <a:t> for editing (free), </a:t>
            </a:r>
            <a:r>
              <a:rPr lang="en-US" dirty="0" err="1"/>
              <a:t>OpenShot</a:t>
            </a:r>
            <a:r>
              <a:rPr lang="en-US" dirty="0"/>
              <a:t> (open source)</a:t>
            </a:r>
          </a:p>
          <a:p>
            <a:r>
              <a:rPr lang="en-US" dirty="0"/>
              <a:t>Handbrake for video format conversion</a:t>
            </a:r>
          </a:p>
        </p:txBody>
      </p:sp>
    </p:spTree>
    <p:extLst>
      <p:ext uri="{BB962C8B-B14F-4D97-AF65-F5344CB8AC3E}">
        <p14:creationId xmlns:p14="http://schemas.microsoft.com/office/powerpoint/2010/main" val="97096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392E-E866-4B87-8BC7-B13DFDE5F70D}"/>
              </a:ext>
            </a:extLst>
          </p:cNvPr>
          <p:cNvSpPr>
            <a:spLocks noGrp="1"/>
          </p:cNvSpPr>
          <p:nvPr>
            <p:ph type="title"/>
          </p:nvPr>
        </p:nvSpPr>
        <p:spPr/>
        <p:txBody>
          <a:bodyPr/>
          <a:lstStyle/>
          <a:p>
            <a:r>
              <a:rPr lang="en-US" dirty="0"/>
              <a:t>Creating Motion Graphics from Data</a:t>
            </a:r>
          </a:p>
        </p:txBody>
      </p:sp>
      <p:sp>
        <p:nvSpPr>
          <p:cNvPr id="3" name="Text Placeholder 2">
            <a:extLst>
              <a:ext uri="{FF2B5EF4-FFF2-40B4-BE49-F238E27FC236}">
                <a16:creationId xmlns:a16="http://schemas.microsoft.com/office/drawing/2014/main" id="{00A25FB9-B9DF-4F8C-91A1-69463835CF7E}"/>
              </a:ext>
            </a:extLst>
          </p:cNvPr>
          <p:cNvSpPr>
            <a:spLocks noGrp="1"/>
          </p:cNvSpPr>
          <p:nvPr>
            <p:ph type="body" idx="1"/>
          </p:nvPr>
        </p:nvSpPr>
        <p:spPr/>
        <p:txBody>
          <a:bodyPr/>
          <a:lstStyle/>
          <a:p>
            <a:r>
              <a:rPr lang="en-US" dirty="0"/>
              <a:t>For animated images, just create individual still frames and collect them together like a stop-motion animation with a video editor: use Final Cut, Lightworks, or Premiere</a:t>
            </a:r>
          </a:p>
          <a:p>
            <a:r>
              <a:rPr lang="en-US" dirty="0"/>
              <a:t>For 3d data, create polygons and lines via </a:t>
            </a:r>
            <a:r>
              <a:rPr lang="en-US" dirty="0" err="1"/>
              <a:t>isosurfacing</a:t>
            </a:r>
            <a:r>
              <a:rPr lang="en-US" dirty="0"/>
              <a:t>, streamlines, height field, etc.: </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glTF</a:t>
            </a:r>
            <a:r>
              <a:rPr lang="en-US" dirty="0"/>
              <a:t>, </a:t>
            </a:r>
            <a:r>
              <a:rPr lang="en-US" dirty="0">
                <a:latin typeface="Courier New" panose="02070309020205020404" pitchFamily="49" charset="0"/>
                <a:cs typeface="Courier New" panose="02070309020205020404" pitchFamily="49" charset="0"/>
              </a:rPr>
              <a:t>VRML</a:t>
            </a:r>
            <a:r>
              <a:rPr lang="en-US" dirty="0"/>
              <a:t>, </a:t>
            </a:r>
            <a:r>
              <a:rPr lang="en-US" dirty="0">
                <a:latin typeface="Courier New" panose="02070309020205020404" pitchFamily="49" charset="0"/>
                <a:cs typeface="Courier New" panose="02070309020205020404" pitchFamily="49" charset="0"/>
              </a:rPr>
              <a:t>obj</a:t>
            </a:r>
            <a:r>
              <a:rPr lang="en-US" dirty="0">
                <a:latin typeface="Consolas" panose="020B0609020204030204" pitchFamily="49" charset="0"/>
              </a:rPr>
              <a:t> </a:t>
            </a:r>
            <a:r>
              <a:rPr lang="en-US" dirty="0"/>
              <a:t>are common formats. These can even be viewed online in a web browser. Then add a simple background with lights; follow web tutorials.</a:t>
            </a:r>
          </a:p>
          <a:p>
            <a:r>
              <a:rPr lang="en-US" dirty="0"/>
              <a:t>Direct volume rendering: Blender and Houdini can do this, even with animated volumes! Format: </a:t>
            </a:r>
            <a:r>
              <a:rPr lang="en-US" dirty="0" err="1">
                <a:latin typeface="Courier New" panose="02070309020205020404" pitchFamily="49" charset="0"/>
                <a:cs typeface="Courier New" panose="02070309020205020404" pitchFamily="49" charset="0"/>
              </a:rPr>
              <a:t>OpenVDB</a:t>
            </a:r>
            <a:r>
              <a:rPr lang="en-US" dirty="0"/>
              <a:t> – also </a:t>
            </a:r>
            <a:r>
              <a:rPr lang="en-US" dirty="0" err="1">
                <a:latin typeface="Courier New" panose="02070309020205020404" pitchFamily="49" charset="0"/>
                <a:cs typeface="Courier New" panose="02070309020205020404" pitchFamily="49" charset="0"/>
              </a:rPr>
              <a:t>dxbin</a:t>
            </a:r>
            <a:r>
              <a:rPr lang="en-US" dirty="0"/>
              <a:t>, </a:t>
            </a:r>
            <a:r>
              <a:rPr lang="en-US" dirty="0" err="1">
                <a:latin typeface="Courier New" panose="02070309020205020404" pitchFamily="49" charset="0"/>
                <a:cs typeface="Courier New" panose="02070309020205020404" pitchFamily="49" charset="0"/>
              </a:rPr>
              <a:t>hdf</a:t>
            </a:r>
            <a:r>
              <a:rPr lang="en-US" dirty="0"/>
              <a:t>, raw</a:t>
            </a:r>
          </a:p>
          <a:p>
            <a:pPr lvl="1"/>
            <a:r>
              <a:rPr lang="en-US" dirty="0"/>
              <a:t>Real-time is starting to be practical: https://draemm.li/various/volumeRendering/webgl2/</a:t>
            </a:r>
          </a:p>
        </p:txBody>
      </p:sp>
    </p:spTree>
    <p:extLst>
      <p:ext uri="{BB962C8B-B14F-4D97-AF65-F5344CB8AC3E}">
        <p14:creationId xmlns:p14="http://schemas.microsoft.com/office/powerpoint/2010/main" val="2759792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55BF48-2771-42F4-90A7-841AEC4B0E6F}"/>
              </a:ext>
            </a:extLst>
          </p:cNvPr>
          <p:cNvSpPr>
            <a:spLocks noGrp="1"/>
          </p:cNvSpPr>
          <p:nvPr>
            <p:ph type="body" idx="1"/>
          </p:nvPr>
        </p:nvSpPr>
        <p:spPr/>
        <p:txBody>
          <a:bodyPr/>
          <a:lstStyle/>
          <a:p>
            <a:r>
              <a:rPr lang="en-US" dirty="0" err="1">
                <a:effectLst>
                  <a:outerShdw blurRad="38100" dist="38100" dir="2700000" algn="tl">
                    <a:srgbClr val="000000">
                      <a:alpha val="43137"/>
                    </a:srgbClr>
                  </a:outerShdw>
                </a:effectLst>
              </a:rPr>
              <a:t>yTini</a:t>
            </a:r>
            <a:r>
              <a:rPr lang="en-US" dirty="0">
                <a:effectLst>
                  <a:outerShdw blurRad="38100" dist="38100" dir="2700000" algn="tl">
                    <a:srgbClr val="000000">
                      <a:alpha val="43137"/>
                    </a:srgbClr>
                  </a:outerShdw>
                </a:effectLst>
              </a:rPr>
              <a:t>: Houdini interface to </a:t>
            </a:r>
            <a:r>
              <a:rPr lang="en-US" dirty="0" err="1">
                <a:effectLst>
                  <a:outerShdw blurRad="38100" dist="38100" dir="2700000" algn="tl">
                    <a:srgbClr val="000000">
                      <a:alpha val="43137"/>
                    </a:srgbClr>
                  </a:outerShdw>
                </a:effectLst>
              </a:rPr>
              <a:t>yt</a:t>
            </a:r>
            <a:r>
              <a:rPr lang="en-US" dirty="0">
                <a:effectLst>
                  <a:outerShdw blurRad="38100" dist="38100" dir="2700000" algn="tl">
                    <a:srgbClr val="000000">
                      <a:alpha val="43137"/>
                    </a:srgbClr>
                  </a:outerShdw>
                </a:effectLst>
              </a:rPr>
              <a:t> to create cinematic scientific visuals for astronomy, cosmology</a:t>
            </a:r>
          </a:p>
          <a:p>
            <a:r>
              <a:rPr lang="en-US" dirty="0">
                <a:effectLst>
                  <a:outerShdw blurRad="38100" dist="38100" dir="2700000" algn="tl">
                    <a:srgbClr val="000000">
                      <a:alpha val="43137"/>
                    </a:srgbClr>
                  </a:outerShdw>
                </a:effectLst>
              </a:rPr>
              <a:t>BioViz Studio: web-based tool for structural biology visualization</a:t>
            </a:r>
          </a:p>
          <a:p>
            <a:pPr lvl="1"/>
            <a:r>
              <a:rPr lang="en-US" dirty="0">
                <a:effectLst>
                  <a:outerShdw blurRad="38100" dist="38100" dir="2700000" algn="tl">
                    <a:srgbClr val="000000">
                      <a:alpha val="43137"/>
                    </a:srgbClr>
                  </a:outerShdw>
                </a:effectLst>
              </a:rPr>
              <a:t>Artist-created backgrounds and camera moves</a:t>
            </a:r>
          </a:p>
          <a:p>
            <a:pPr lvl="1"/>
            <a:r>
              <a:rPr lang="en-US" dirty="0">
                <a:effectLst>
                  <a:outerShdw blurRad="38100" dist="38100" dir="2700000" algn="tl">
                    <a:srgbClr val="000000">
                      <a:alpha val="43137"/>
                    </a:srgbClr>
                  </a:outerShdw>
                </a:effectLst>
              </a:rPr>
              <a:t>Uses Blender in the cloud for fast 3d rendering</a:t>
            </a:r>
          </a:p>
          <a:p>
            <a:pPr lvl="1"/>
            <a:r>
              <a:rPr lang="en-US" dirty="0">
                <a:effectLst>
                  <a:outerShdw blurRad="38100" dist="38100" dir="2700000" algn="tl">
                    <a:srgbClr val="000000">
                      <a:alpha val="43137"/>
                    </a:srgbClr>
                  </a:outerShdw>
                </a:effectLst>
              </a:rPr>
              <a:t>Result: 5-10 sec single clip for use in a presentation</a:t>
            </a:r>
          </a:p>
          <a:p>
            <a:pPr lvl="1"/>
            <a:r>
              <a:rPr lang="en-US" dirty="0">
                <a:effectLst>
                  <a:outerShdw blurRad="38100" dist="38100" dir="2700000" algn="tl">
                    <a:srgbClr val="000000">
                      <a:alpha val="43137"/>
                    </a:srgbClr>
                  </a:outerShdw>
                </a:effectLst>
              </a:rPr>
              <a:t>No programming, start to finish in 30 min</a:t>
            </a:r>
          </a:p>
        </p:txBody>
      </p:sp>
      <p:sp>
        <p:nvSpPr>
          <p:cNvPr id="2" name="Title 1">
            <a:extLst>
              <a:ext uri="{FF2B5EF4-FFF2-40B4-BE49-F238E27FC236}">
                <a16:creationId xmlns:a16="http://schemas.microsoft.com/office/drawing/2014/main" id="{5870C70D-1552-49AC-8540-DEA01F12D4F5}"/>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Specialized</a:t>
            </a:r>
            <a:r>
              <a:rPr lang="en-US" dirty="0"/>
              <a:t> Tools</a:t>
            </a:r>
          </a:p>
        </p:txBody>
      </p:sp>
    </p:spTree>
    <p:extLst>
      <p:ext uri="{BB962C8B-B14F-4D97-AF65-F5344CB8AC3E}">
        <p14:creationId xmlns:p14="http://schemas.microsoft.com/office/powerpoint/2010/main" val="1761478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E28B-BA69-40B8-A1FC-2CA7F97E4308}"/>
              </a:ext>
            </a:extLst>
          </p:cNvPr>
          <p:cNvSpPr>
            <a:spLocks noGrp="1"/>
          </p:cNvSpPr>
          <p:nvPr>
            <p:ph type="title"/>
          </p:nvPr>
        </p:nvSpPr>
        <p:spPr/>
        <p:txBody>
          <a:bodyPr/>
          <a:lstStyle/>
          <a:p>
            <a:r>
              <a:rPr lang="en-US" dirty="0"/>
              <a:t>How to Get Started?</a:t>
            </a:r>
          </a:p>
        </p:txBody>
      </p:sp>
      <p:sp>
        <p:nvSpPr>
          <p:cNvPr id="3" name="Text Placeholder 2">
            <a:extLst>
              <a:ext uri="{FF2B5EF4-FFF2-40B4-BE49-F238E27FC236}">
                <a16:creationId xmlns:a16="http://schemas.microsoft.com/office/drawing/2014/main" id="{78CF32A1-DD5B-42F8-A35D-43FCAA7D63DA}"/>
              </a:ext>
            </a:extLst>
          </p:cNvPr>
          <p:cNvSpPr>
            <a:spLocks noGrp="1"/>
          </p:cNvSpPr>
          <p:nvPr>
            <p:ph type="body" idx="1"/>
          </p:nvPr>
        </p:nvSpPr>
        <p:spPr/>
        <p:txBody>
          <a:bodyPr/>
          <a:lstStyle/>
          <a:p>
            <a:pPr>
              <a:lnSpc>
                <a:spcPct val="150000"/>
              </a:lnSpc>
            </a:pPr>
            <a:r>
              <a:rPr lang="en-US" dirty="0">
                <a:effectLst>
                  <a:outerShdw blurRad="76200" dist="38100" dir="2700000" algn="tl" rotWithShape="0">
                    <a:prstClr val="black"/>
                  </a:outerShdw>
                </a:effectLst>
              </a:rPr>
              <a:t>Keep it simple</a:t>
            </a:r>
          </a:p>
          <a:p>
            <a:pPr>
              <a:lnSpc>
                <a:spcPct val="150000"/>
              </a:lnSpc>
            </a:pPr>
            <a:r>
              <a:rPr lang="en-US" dirty="0">
                <a:effectLst>
                  <a:outerShdw blurRad="76200" dist="38100" dir="2700000" algn="tl" rotWithShape="0">
                    <a:prstClr val="black"/>
                  </a:outerShdw>
                </a:effectLst>
              </a:rPr>
              <a:t>Use video sparingly at first</a:t>
            </a:r>
          </a:p>
          <a:p>
            <a:pPr>
              <a:lnSpc>
                <a:spcPct val="150000"/>
              </a:lnSpc>
            </a:pPr>
            <a:r>
              <a:rPr lang="en-US" dirty="0">
                <a:effectLst>
                  <a:outerShdw blurRad="76200" dist="38100" dir="2700000" algn="tl" rotWithShape="0">
                    <a:prstClr val="black"/>
                  </a:outerShdw>
                </a:effectLst>
              </a:rPr>
              <a:t>Start with python and maybe Blender; they have excellent, supportive communities</a:t>
            </a:r>
          </a:p>
          <a:p>
            <a:pPr>
              <a:lnSpc>
                <a:spcPct val="150000"/>
              </a:lnSpc>
            </a:pPr>
            <a:r>
              <a:rPr lang="en-US" dirty="0">
                <a:effectLst>
                  <a:outerShdw blurRad="76200" dist="38100" dir="2700000" algn="tl" rotWithShape="0">
                    <a:prstClr val="black"/>
                  </a:outerShdw>
                </a:effectLst>
              </a:rPr>
              <a:t>Work with the university’s science communications department</a:t>
            </a:r>
          </a:p>
          <a:p>
            <a:pPr>
              <a:lnSpc>
                <a:spcPct val="150000"/>
              </a:lnSpc>
            </a:pPr>
            <a:r>
              <a:rPr lang="en-US" dirty="0">
                <a:effectLst>
                  <a:outerShdw blurRad="76200" dist="38100" dir="2700000" algn="tl" rotWithShape="0">
                    <a:prstClr val="black"/>
                  </a:outerShdw>
                </a:effectLst>
              </a:rPr>
              <a:t>Have fun!</a:t>
            </a:r>
          </a:p>
        </p:txBody>
      </p:sp>
    </p:spTree>
    <p:extLst>
      <p:ext uri="{BB962C8B-B14F-4D97-AF65-F5344CB8AC3E}">
        <p14:creationId xmlns:p14="http://schemas.microsoft.com/office/powerpoint/2010/main" val="3644724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2C33-646E-47AA-AC23-CD82446C29CE}"/>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39F5BF30-9EEB-4956-849F-ABE528F11725}"/>
              </a:ext>
            </a:extLst>
          </p:cNvPr>
          <p:cNvSpPr>
            <a:spLocks noGrp="1"/>
          </p:cNvSpPr>
          <p:nvPr>
            <p:ph type="body" idx="1"/>
          </p:nvPr>
        </p:nvSpPr>
        <p:spPr>
          <a:xfrm>
            <a:off x="311700" y="1010593"/>
            <a:ext cx="8520600" cy="3687882"/>
          </a:xfrm>
        </p:spPr>
        <p:txBody>
          <a:bodyPr/>
          <a:lstStyle/>
          <a:p>
            <a:r>
              <a:rPr lang="en-US" sz="1400" dirty="0"/>
              <a:t>Color:</a:t>
            </a:r>
          </a:p>
          <a:p>
            <a:pPr lvl="1"/>
            <a:r>
              <a:rPr lang="en-US" sz="1200" dirty="0"/>
              <a:t>Adobe Color: </a:t>
            </a:r>
            <a:r>
              <a:rPr lang="en-US" sz="1200" dirty="0">
                <a:hlinkClick r:id="rId3"/>
              </a:rPr>
              <a:t>color.adobe.com/create/color-wheel/</a:t>
            </a:r>
            <a:endParaRPr lang="en-US" sz="1200" dirty="0"/>
          </a:p>
          <a:p>
            <a:pPr lvl="1"/>
            <a:r>
              <a:rPr lang="en-US" sz="1200" dirty="0"/>
              <a:t>Color Brewer: </a:t>
            </a:r>
            <a:r>
              <a:rPr lang="en-US" sz="1200" dirty="0">
                <a:hlinkClick r:id="rId4"/>
              </a:rPr>
              <a:t>colorbrewer2.org/</a:t>
            </a:r>
            <a:endParaRPr lang="en-US" sz="1200" dirty="0"/>
          </a:p>
          <a:p>
            <a:pPr lvl="1"/>
            <a:r>
              <a:rPr lang="en-US" sz="1200" dirty="0" err="1"/>
              <a:t>Colorpicker</a:t>
            </a:r>
            <a:r>
              <a:rPr lang="en-US" sz="1200" dirty="0"/>
              <a:t> for Data: </a:t>
            </a:r>
            <a:r>
              <a:rPr lang="en-US" sz="1200" dirty="0">
                <a:hlinkClick r:id="rId5"/>
              </a:rPr>
              <a:t>tristen.ca/hcl-picker</a:t>
            </a:r>
            <a:endParaRPr lang="en-US" sz="1200" dirty="0"/>
          </a:p>
          <a:p>
            <a:r>
              <a:rPr lang="en-US" sz="1400" dirty="0"/>
              <a:t>Viz Tools:</a:t>
            </a:r>
          </a:p>
          <a:p>
            <a:pPr lvl="1"/>
            <a:r>
              <a:rPr lang="en-US" sz="1200" dirty="0"/>
              <a:t>Blender: </a:t>
            </a:r>
            <a:r>
              <a:rPr lang="en-US" sz="1200" dirty="0">
                <a:hlinkClick r:id="rId6"/>
              </a:rPr>
              <a:t>bioblender.org/</a:t>
            </a:r>
            <a:r>
              <a:rPr lang="en-US" sz="1200" dirty="0"/>
              <a:t>, </a:t>
            </a:r>
            <a:r>
              <a:rPr lang="en-US" sz="1200" dirty="0">
                <a:hlinkClick r:id="rId7"/>
              </a:rPr>
              <a:t>astroblend.com/</a:t>
            </a:r>
            <a:endParaRPr lang="en-US" sz="1200" dirty="0"/>
          </a:p>
          <a:p>
            <a:pPr lvl="1"/>
            <a:r>
              <a:rPr lang="en-US" sz="1200" dirty="0"/>
              <a:t>Python: </a:t>
            </a:r>
            <a:r>
              <a:rPr lang="en-US" sz="1200" dirty="0" err="1"/>
              <a:t>scipy</a:t>
            </a:r>
            <a:r>
              <a:rPr lang="en-US" sz="1200" dirty="0"/>
              <a:t>, VTK, </a:t>
            </a:r>
            <a:r>
              <a:rPr lang="en-US" sz="1200" dirty="0">
                <a:hlinkClick r:id="rId8"/>
              </a:rPr>
              <a:t>yt-project.org/</a:t>
            </a:r>
            <a:r>
              <a:rPr lang="en-US" sz="1200" dirty="0"/>
              <a:t>, </a:t>
            </a:r>
          </a:p>
          <a:p>
            <a:pPr lvl="1"/>
            <a:r>
              <a:rPr lang="en-US" sz="1200" dirty="0" err="1"/>
              <a:t>Paraview</a:t>
            </a:r>
            <a:r>
              <a:rPr lang="en-US" sz="1200" dirty="0"/>
              <a:t>: paraview.org/web/ (</a:t>
            </a:r>
            <a:r>
              <a:rPr lang="en-US" sz="1200" dirty="0" err="1"/>
              <a:t>Javascript</a:t>
            </a:r>
            <a:r>
              <a:rPr lang="en-US" sz="1200" dirty="0"/>
              <a:t>)</a:t>
            </a:r>
          </a:p>
          <a:p>
            <a:pPr lvl="1"/>
            <a:r>
              <a:rPr lang="en-US" sz="1200" dirty="0"/>
              <a:t>Molecular data: NGL, Mol*</a:t>
            </a:r>
          </a:p>
          <a:p>
            <a:r>
              <a:rPr lang="en-US" sz="1400" dirty="0"/>
              <a:t>Storytelling:</a:t>
            </a:r>
          </a:p>
          <a:p>
            <a:pPr lvl="1"/>
            <a:r>
              <a:rPr lang="en-US" sz="1200" dirty="0"/>
              <a:t>Pixar’s 22 Rules: </a:t>
            </a:r>
            <a:r>
              <a:rPr lang="en-US" sz="1200" dirty="0">
                <a:hlinkClick r:id="rId9"/>
              </a:rPr>
              <a:t>https://www.aerogrammestudio.com/2013/03/07/pixars-22-rules-of-storytelling/</a:t>
            </a:r>
            <a:endParaRPr lang="en-US" sz="1200" dirty="0"/>
          </a:p>
          <a:p>
            <a:pPr lvl="1"/>
            <a:r>
              <a:rPr lang="en-US" sz="1200" dirty="0"/>
              <a:t>5 Important Rules for Scientists who Write about Science: </a:t>
            </a:r>
            <a:r>
              <a:rPr lang="en-US" sz="1200" dirty="0">
                <a:hlinkClick r:id="rId10"/>
              </a:rPr>
              <a:t>https://medium.com/starts-with-a-bang/the-5-most-important-rules-for-scientists-who-write-about-science-3ae7a4b473e</a:t>
            </a:r>
            <a:endParaRPr lang="en-US" sz="1200" dirty="0"/>
          </a:p>
          <a:p>
            <a:pPr marL="114300" indent="0">
              <a:buNone/>
            </a:pPr>
            <a:r>
              <a:rPr lang="en-US" sz="1400" dirty="0"/>
              <a:t>Books:</a:t>
            </a:r>
          </a:p>
          <a:p>
            <a:r>
              <a:rPr lang="en-US" sz="1400" dirty="0"/>
              <a:t>Visual Strategies, Frankel &amp; </a:t>
            </a:r>
            <a:r>
              <a:rPr lang="en-US" sz="1400" dirty="0" err="1"/>
              <a:t>DePace</a:t>
            </a:r>
            <a:r>
              <a:rPr lang="en-US" sz="1400" dirty="0"/>
              <a:t>, 2012</a:t>
            </a:r>
          </a:p>
          <a:p>
            <a:r>
              <a:rPr lang="en-US" sz="1400" dirty="0"/>
              <a:t>The Visual Display of Quantitative Information (2</a:t>
            </a:r>
            <a:r>
              <a:rPr lang="en-US" sz="1400" baseline="30000" dirty="0"/>
              <a:t>nd</a:t>
            </a:r>
            <a:r>
              <a:rPr lang="en-US" sz="1400" dirty="0"/>
              <a:t> ed), Tufte, 2001</a:t>
            </a:r>
          </a:p>
        </p:txBody>
      </p:sp>
    </p:spTree>
    <p:extLst>
      <p:ext uri="{BB962C8B-B14F-4D97-AF65-F5344CB8AC3E}">
        <p14:creationId xmlns:p14="http://schemas.microsoft.com/office/powerpoint/2010/main" val="37927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2BB4-ECB1-4DD5-9E6D-45E10B830E7F}"/>
              </a:ext>
            </a:extLst>
          </p:cNvPr>
          <p:cNvSpPr>
            <a:spLocks noGrp="1"/>
          </p:cNvSpPr>
          <p:nvPr>
            <p:ph type="title"/>
          </p:nvPr>
        </p:nvSpPr>
        <p:spPr/>
        <p:txBody>
          <a:bodyPr/>
          <a:lstStyle/>
          <a:p>
            <a:r>
              <a:rPr lang="en-US" dirty="0"/>
              <a:t>Visualization: Effective Communication</a:t>
            </a:r>
          </a:p>
        </p:txBody>
      </p:sp>
      <p:sp>
        <p:nvSpPr>
          <p:cNvPr id="3" name="Text Placeholder 2">
            <a:extLst>
              <a:ext uri="{FF2B5EF4-FFF2-40B4-BE49-F238E27FC236}">
                <a16:creationId xmlns:a16="http://schemas.microsoft.com/office/drawing/2014/main" id="{28731140-D050-45A2-939A-CA03E266D7FE}"/>
              </a:ext>
            </a:extLst>
          </p:cNvPr>
          <p:cNvSpPr>
            <a:spLocks noGrp="1"/>
          </p:cNvSpPr>
          <p:nvPr>
            <p:ph type="body" idx="1"/>
          </p:nvPr>
        </p:nvSpPr>
        <p:spPr/>
        <p:txBody>
          <a:bodyPr/>
          <a:lstStyle/>
          <a:p>
            <a:r>
              <a:rPr lang="en-US" dirty="0"/>
              <a:t>Visualization is just a part of </a:t>
            </a:r>
            <a:r>
              <a:rPr lang="en-US" i="1" dirty="0"/>
              <a:t>scientific communication</a:t>
            </a:r>
            <a:endParaRPr lang="en-US" dirty="0"/>
          </a:p>
          <a:p>
            <a:r>
              <a:rPr lang="en-US" dirty="0"/>
              <a:t>The goal is to communicate insight, not just data</a:t>
            </a:r>
          </a:p>
          <a:p>
            <a:r>
              <a:rPr lang="en-US" dirty="0"/>
              <a:t>Key principles:</a:t>
            </a:r>
          </a:p>
          <a:p>
            <a:pPr lvl="1"/>
            <a:r>
              <a:rPr lang="en-US" b="1" dirty="0"/>
              <a:t>Know your audience</a:t>
            </a:r>
            <a:r>
              <a:rPr lang="en-US" dirty="0"/>
              <a:t>: tell a story, don’t just state facts. Connect with them!</a:t>
            </a:r>
          </a:p>
          <a:p>
            <a:pPr lvl="1"/>
            <a:r>
              <a:rPr lang="en-US" b="1" dirty="0"/>
              <a:t>Know your goals</a:t>
            </a:r>
            <a:r>
              <a:rPr lang="en-US" dirty="0"/>
              <a:t>: what is the insight? What do you want to highlight?</a:t>
            </a:r>
            <a:endParaRPr lang="en-US" b="1" dirty="0"/>
          </a:p>
          <a:p>
            <a:pPr lvl="1"/>
            <a:r>
              <a:rPr lang="en-US" b="1" dirty="0"/>
              <a:t>Know your data</a:t>
            </a:r>
            <a:r>
              <a:rPr lang="en-US" dirty="0"/>
              <a:t>: deep understanding allows for effective visualization – and creates deeper understanding</a:t>
            </a:r>
          </a:p>
          <a:p>
            <a:endParaRPr lang="en-US" dirty="0"/>
          </a:p>
        </p:txBody>
      </p:sp>
      <p:pic>
        <p:nvPicPr>
          <p:cNvPr id="5" name="Picture 4" descr="Diagram&#10;&#10;Description automatically generated">
            <a:extLst>
              <a:ext uri="{FF2B5EF4-FFF2-40B4-BE49-F238E27FC236}">
                <a16:creationId xmlns:a16="http://schemas.microsoft.com/office/drawing/2014/main" id="{E1FB2FFA-E4F4-4AD7-A7AC-6EDBDFB8812E}"/>
              </a:ext>
            </a:extLst>
          </p:cNvPr>
          <p:cNvPicPr>
            <a:picLocks noChangeAspect="1"/>
          </p:cNvPicPr>
          <p:nvPr/>
        </p:nvPicPr>
        <p:blipFill>
          <a:blip r:embed="rId3"/>
          <a:stretch>
            <a:fillRect/>
          </a:stretch>
        </p:blipFill>
        <p:spPr>
          <a:xfrm>
            <a:off x="4661452" y="2989783"/>
            <a:ext cx="4399448" cy="2129333"/>
          </a:xfrm>
          <a:prstGeom prst="rect">
            <a:avLst/>
          </a:prstGeom>
        </p:spPr>
      </p:pic>
    </p:spTree>
    <p:extLst>
      <p:ext uri="{BB962C8B-B14F-4D97-AF65-F5344CB8AC3E}">
        <p14:creationId xmlns:p14="http://schemas.microsoft.com/office/powerpoint/2010/main" val="1506346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Credit: Marla Aufmuth/TED">
            <a:extLst>
              <a:ext uri="{FF2B5EF4-FFF2-40B4-BE49-F238E27FC236}">
                <a16:creationId xmlns:a16="http://schemas.microsoft.com/office/drawing/2014/main" id="{0D130290-DB69-41A5-BE4F-177C28B31D60}"/>
              </a:ext>
            </a:extLst>
          </p:cNvPr>
          <p:cNvPicPr>
            <a:picLocks noChangeAspect="1"/>
          </p:cNvPicPr>
          <p:nvPr/>
        </p:nvPicPr>
        <p:blipFill>
          <a:blip r:embed="rId3"/>
          <a:stretch>
            <a:fillRect/>
          </a:stretch>
        </p:blipFill>
        <p:spPr>
          <a:xfrm>
            <a:off x="5782089" y="2860675"/>
            <a:ext cx="3361911" cy="2241274"/>
          </a:xfrm>
          <a:prstGeom prst="rect">
            <a:avLst/>
          </a:prstGeom>
        </p:spPr>
      </p:pic>
      <p:sp>
        <p:nvSpPr>
          <p:cNvPr id="2" name="Title 1">
            <a:extLst>
              <a:ext uri="{FF2B5EF4-FFF2-40B4-BE49-F238E27FC236}">
                <a16:creationId xmlns:a16="http://schemas.microsoft.com/office/drawing/2014/main" id="{E366F874-A893-419E-A28B-0DE0F9A20B50}"/>
              </a:ext>
            </a:extLst>
          </p:cNvPr>
          <p:cNvSpPr>
            <a:spLocks noGrp="1"/>
          </p:cNvSpPr>
          <p:nvPr>
            <p:ph type="title"/>
          </p:nvPr>
        </p:nvSpPr>
        <p:spPr/>
        <p:txBody>
          <a:bodyPr/>
          <a:lstStyle/>
          <a:p>
            <a:r>
              <a:rPr lang="en-US" dirty="0"/>
              <a:t>Know Your Audience</a:t>
            </a:r>
          </a:p>
        </p:txBody>
      </p:sp>
      <p:sp>
        <p:nvSpPr>
          <p:cNvPr id="3" name="Text Placeholder 2">
            <a:extLst>
              <a:ext uri="{FF2B5EF4-FFF2-40B4-BE49-F238E27FC236}">
                <a16:creationId xmlns:a16="http://schemas.microsoft.com/office/drawing/2014/main" id="{5A404359-2F24-4A68-851B-EF39B22C6D4D}"/>
              </a:ext>
            </a:extLst>
          </p:cNvPr>
          <p:cNvSpPr>
            <a:spLocks noGrp="1"/>
          </p:cNvSpPr>
          <p:nvPr>
            <p:ph type="body" idx="1"/>
          </p:nvPr>
        </p:nvSpPr>
        <p:spPr/>
        <p:txBody>
          <a:bodyPr/>
          <a:lstStyle/>
          <a:p>
            <a:r>
              <a:rPr lang="en-US" dirty="0"/>
              <a:t>What are they looking for? (Could be you!)</a:t>
            </a:r>
          </a:p>
          <a:p>
            <a:r>
              <a:rPr lang="en-US" dirty="0"/>
              <a:t>What’s their knowledge level?</a:t>
            </a:r>
          </a:p>
          <a:p>
            <a:r>
              <a:rPr lang="en-US" dirty="0"/>
              <a:t>How much detail are they ready for?</a:t>
            </a:r>
          </a:p>
          <a:p>
            <a:r>
              <a:rPr lang="en-US" dirty="0"/>
              <a:t>Do they want subjective/qualitative interpretation or objective/quantitative fact?</a:t>
            </a:r>
          </a:p>
          <a:p>
            <a:r>
              <a:rPr lang="en-US" dirty="0"/>
              <a:t>Are they receptive to casual, serious, funny?</a:t>
            </a:r>
          </a:p>
          <a:p>
            <a:r>
              <a:rPr lang="en-US" dirty="0"/>
              <a:t>What’s the one message you want them to remember?</a:t>
            </a:r>
          </a:p>
        </p:txBody>
      </p:sp>
      <p:sp>
        <p:nvSpPr>
          <p:cNvPr id="6" name="TextBox 5">
            <a:extLst>
              <a:ext uri="{FF2B5EF4-FFF2-40B4-BE49-F238E27FC236}">
                <a16:creationId xmlns:a16="http://schemas.microsoft.com/office/drawing/2014/main" id="{73B3D292-A06F-41ED-BE06-A95CD48B4467}"/>
              </a:ext>
            </a:extLst>
          </p:cNvPr>
          <p:cNvSpPr txBox="1"/>
          <p:nvPr/>
        </p:nvSpPr>
        <p:spPr>
          <a:xfrm>
            <a:off x="7484165" y="4958834"/>
            <a:ext cx="1659835" cy="184666"/>
          </a:xfrm>
          <a:prstGeom prst="rect">
            <a:avLst/>
          </a:prstGeom>
          <a:noFill/>
        </p:spPr>
        <p:txBody>
          <a:bodyPr wrap="square" rtlCol="0">
            <a:spAutoFit/>
          </a:bodyPr>
          <a:lstStyle/>
          <a:p>
            <a:r>
              <a:rPr lang="en-US" sz="600" dirty="0">
                <a:solidFill>
                  <a:schemeClr val="bg1"/>
                </a:solidFill>
              </a:rPr>
              <a:t>Photo Credit: Marla </a:t>
            </a:r>
            <a:r>
              <a:rPr lang="en-US" sz="600" dirty="0" err="1">
                <a:solidFill>
                  <a:schemeClr val="bg1"/>
                </a:solidFill>
              </a:rPr>
              <a:t>Aufmuth</a:t>
            </a:r>
            <a:r>
              <a:rPr lang="en-US" sz="600" dirty="0">
                <a:solidFill>
                  <a:schemeClr val="bg1"/>
                </a:solidFill>
              </a:rPr>
              <a:t>/TED</a:t>
            </a:r>
          </a:p>
        </p:txBody>
      </p:sp>
    </p:spTree>
    <p:extLst>
      <p:ext uri="{BB962C8B-B14F-4D97-AF65-F5344CB8AC3E}">
        <p14:creationId xmlns:p14="http://schemas.microsoft.com/office/powerpoint/2010/main" val="70843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891E2-C080-49AE-B8B5-877CD1D2568F}"/>
              </a:ext>
            </a:extLst>
          </p:cNvPr>
          <p:cNvPicPr>
            <a:picLocks noChangeAspect="1"/>
          </p:cNvPicPr>
          <p:nvPr/>
        </p:nvPicPr>
        <p:blipFill>
          <a:blip r:embed="rId3"/>
          <a:stretch>
            <a:fillRect/>
          </a:stretch>
        </p:blipFill>
        <p:spPr>
          <a:xfrm>
            <a:off x="4114800" y="3213790"/>
            <a:ext cx="4895262" cy="1825722"/>
          </a:xfrm>
          <a:prstGeom prst="rect">
            <a:avLst/>
          </a:prstGeom>
        </p:spPr>
      </p:pic>
      <p:sp>
        <p:nvSpPr>
          <p:cNvPr id="2" name="Title 1">
            <a:extLst>
              <a:ext uri="{FF2B5EF4-FFF2-40B4-BE49-F238E27FC236}">
                <a16:creationId xmlns:a16="http://schemas.microsoft.com/office/drawing/2014/main" id="{18797A25-B411-4F93-B6E7-22E2841A4B3F}"/>
              </a:ext>
            </a:extLst>
          </p:cNvPr>
          <p:cNvSpPr>
            <a:spLocks noGrp="1"/>
          </p:cNvSpPr>
          <p:nvPr>
            <p:ph type="title"/>
          </p:nvPr>
        </p:nvSpPr>
        <p:spPr/>
        <p:txBody>
          <a:bodyPr/>
          <a:lstStyle/>
          <a:p>
            <a:r>
              <a:rPr lang="en-US" dirty="0"/>
              <a:t>Understand Your Goals</a:t>
            </a:r>
          </a:p>
        </p:txBody>
      </p:sp>
      <p:sp>
        <p:nvSpPr>
          <p:cNvPr id="3" name="Text Placeholder 2">
            <a:extLst>
              <a:ext uri="{FF2B5EF4-FFF2-40B4-BE49-F238E27FC236}">
                <a16:creationId xmlns:a16="http://schemas.microsoft.com/office/drawing/2014/main" id="{03812D35-A724-4A23-9BB4-BCF17C7EFFFC}"/>
              </a:ext>
            </a:extLst>
          </p:cNvPr>
          <p:cNvSpPr>
            <a:spLocks noGrp="1"/>
          </p:cNvSpPr>
          <p:nvPr>
            <p:ph type="body" idx="1"/>
          </p:nvPr>
        </p:nvSpPr>
        <p:spPr/>
        <p:txBody>
          <a:bodyPr/>
          <a:lstStyle/>
          <a:p>
            <a:pPr marL="114300" indent="0">
              <a:buNone/>
            </a:pPr>
            <a:r>
              <a:rPr lang="en-US" dirty="0">
                <a:effectLst>
                  <a:outerShdw blurRad="38100" dist="38100" dir="2700000" algn="tl">
                    <a:srgbClr val="000000">
                      <a:alpha val="43137"/>
                    </a:srgbClr>
                  </a:outerShdw>
                </a:effectLst>
              </a:rPr>
              <a:t>Is your goal to inform, explain, entertain, explore, inspire, discuss …?</a:t>
            </a:r>
          </a:p>
          <a:p>
            <a:pPr marL="114300" indent="0">
              <a:buNone/>
            </a:pPr>
            <a:endParaRPr lang="en-US" dirty="0">
              <a:effectLst>
                <a:outerShdw blurRad="38100" dist="38100" dir="2700000" algn="tl">
                  <a:srgbClr val="000000">
                    <a:alpha val="43137"/>
                  </a:srgbClr>
                </a:outerShdw>
              </a:effectLst>
            </a:endParaRPr>
          </a:p>
          <a:p>
            <a:pPr marL="114300" indent="0">
              <a:buNone/>
            </a:pPr>
            <a:r>
              <a:rPr lang="en-US" dirty="0">
                <a:effectLst>
                  <a:outerShdw blurRad="38100" dist="38100" dir="2700000" algn="tl">
                    <a:srgbClr val="000000">
                      <a:alpha val="43137"/>
                    </a:srgbClr>
                  </a:outerShdw>
                </a:effectLst>
              </a:rPr>
              <a:t>What do you want to show?</a:t>
            </a:r>
          </a:p>
          <a:p>
            <a:r>
              <a:rPr lang="en-US" dirty="0">
                <a:effectLst>
                  <a:outerShdw blurRad="38100" dist="38100" dir="2700000" algn="tl">
                    <a:srgbClr val="000000">
                      <a:alpha val="43137"/>
                    </a:srgbClr>
                  </a:outerShdw>
                </a:effectLst>
              </a:rPr>
              <a:t>Form and Structure</a:t>
            </a:r>
          </a:p>
          <a:p>
            <a:pPr lvl="1"/>
            <a:r>
              <a:rPr lang="en-US" dirty="0">
                <a:effectLst>
                  <a:outerShdw blurRad="38100" dist="38100" dir="2700000" algn="tl">
                    <a:srgbClr val="000000">
                      <a:alpha val="43137"/>
                    </a:srgbClr>
                  </a:outerShdw>
                </a:effectLst>
              </a:rPr>
              <a:t>Identify, locate, categorize, explore</a:t>
            </a:r>
          </a:p>
          <a:p>
            <a:pPr lvl="1"/>
            <a:r>
              <a:rPr lang="en-US" dirty="0">
                <a:effectLst>
                  <a:outerShdw blurRad="38100" dist="38100" dir="2700000" algn="tl">
                    <a:srgbClr val="000000">
                      <a:alpha val="43137"/>
                    </a:srgbClr>
                  </a:outerShdw>
                </a:effectLst>
              </a:rPr>
              <a:t>Typically single data set</a:t>
            </a:r>
          </a:p>
          <a:p>
            <a:pPr lvl="1"/>
            <a:r>
              <a:rPr lang="en-US" dirty="0">
                <a:effectLst>
                  <a:outerShdw blurRad="38100" dist="38100" dir="2700000" algn="tl">
                    <a:srgbClr val="000000">
                      <a:alpha val="43137"/>
                    </a:srgbClr>
                  </a:outerShdw>
                </a:effectLst>
              </a:rPr>
              <a:t>Surface, volume, images, slices, models</a:t>
            </a:r>
          </a:p>
          <a:p>
            <a:r>
              <a:rPr lang="en-US" dirty="0">
                <a:effectLst>
                  <a:outerShdw blurRad="38100" dist="38100" dir="2700000" algn="tl">
                    <a:srgbClr val="000000">
                      <a:alpha val="43137"/>
                    </a:srgbClr>
                  </a:outerShdw>
                </a:effectLst>
              </a:rPr>
              <a:t>Relationships: Compare and Contrast</a:t>
            </a:r>
          </a:p>
          <a:p>
            <a:pPr lvl="1"/>
            <a:r>
              <a:rPr lang="en-US" dirty="0">
                <a:effectLst>
                  <a:outerShdw blurRad="38100" dist="38100" dir="2700000" algn="tl">
                    <a:srgbClr val="000000">
                      <a:alpha val="43137"/>
                    </a:srgbClr>
                  </a:outerShdw>
                </a:effectLst>
              </a:rPr>
              <a:t>Compare, distinguish, reveal, relate </a:t>
            </a:r>
          </a:p>
          <a:p>
            <a:pPr lvl="1"/>
            <a:r>
              <a:rPr lang="en-US" dirty="0">
                <a:effectLst>
                  <a:outerShdw blurRad="38100" dist="38100" dir="2700000" algn="tl">
                    <a:srgbClr val="000000">
                      <a:alpha val="43137"/>
                    </a:srgbClr>
                  </a:outerShdw>
                </a:effectLst>
              </a:rPr>
              <a:t>Multivariate data, evolution, simulation vs. experiment, </a:t>
            </a:r>
          </a:p>
          <a:p>
            <a:r>
              <a:rPr lang="en-US" dirty="0">
                <a:effectLst>
                  <a:outerShdw blurRad="38100" dist="38100" dir="2700000" algn="tl">
                    <a:srgbClr val="000000">
                      <a:alpha val="43137"/>
                    </a:srgbClr>
                  </a:outerShdw>
                </a:effectLst>
              </a:rPr>
              <a:t>Time: Process, Motion, Animation</a:t>
            </a:r>
          </a:p>
          <a:p>
            <a:pPr lvl="1"/>
            <a:r>
              <a:rPr lang="en-US" dirty="0">
                <a:effectLst>
                  <a:outerShdw blurRad="38100" dist="38100" dir="2700000" algn="tl">
                    <a:srgbClr val="000000">
                      <a:alpha val="43137"/>
                    </a:srgbClr>
                  </a:outerShdw>
                </a:effectLst>
              </a:rPr>
              <a:t>Change in shape, volume, value, location, composition</a:t>
            </a:r>
          </a:p>
          <a:p>
            <a:endParaRPr lang="en-US"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718C2A77-6EF7-45DB-80BB-A24402D8F356}"/>
              </a:ext>
            </a:extLst>
          </p:cNvPr>
          <p:cNvSpPr txBox="1"/>
          <p:nvPr/>
        </p:nvSpPr>
        <p:spPr>
          <a:xfrm>
            <a:off x="7248525" y="4958834"/>
            <a:ext cx="1895475" cy="184666"/>
          </a:xfrm>
          <a:prstGeom prst="rect">
            <a:avLst/>
          </a:prstGeom>
          <a:noFill/>
        </p:spPr>
        <p:txBody>
          <a:bodyPr wrap="square" rtlCol="0">
            <a:spAutoFit/>
          </a:bodyPr>
          <a:lstStyle/>
          <a:p>
            <a:r>
              <a:rPr lang="en-US" sz="600" dirty="0">
                <a:solidFill>
                  <a:schemeClr val="bg1"/>
                </a:solidFill>
              </a:rPr>
              <a:t>Photo Credit: Shock Wave Lab, RWTH Aachen</a:t>
            </a:r>
          </a:p>
        </p:txBody>
      </p:sp>
    </p:spTree>
    <p:extLst>
      <p:ext uri="{BB962C8B-B14F-4D97-AF65-F5344CB8AC3E}">
        <p14:creationId xmlns:p14="http://schemas.microsoft.com/office/powerpoint/2010/main" val="155880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B963-DCA1-4873-B555-64DBC2DDDEC7}"/>
              </a:ext>
            </a:extLst>
          </p:cNvPr>
          <p:cNvSpPr>
            <a:spLocks noGrp="1"/>
          </p:cNvSpPr>
          <p:nvPr>
            <p:ph type="title"/>
          </p:nvPr>
        </p:nvSpPr>
        <p:spPr/>
        <p:txBody>
          <a:bodyPr/>
          <a:lstStyle/>
          <a:p>
            <a:r>
              <a:rPr lang="en-US" dirty="0"/>
              <a:t>Know Your Data</a:t>
            </a:r>
          </a:p>
        </p:txBody>
      </p:sp>
      <p:sp>
        <p:nvSpPr>
          <p:cNvPr id="3" name="Text Placeholder 2">
            <a:extLst>
              <a:ext uri="{FF2B5EF4-FFF2-40B4-BE49-F238E27FC236}">
                <a16:creationId xmlns:a16="http://schemas.microsoft.com/office/drawing/2014/main" id="{49DAB8DA-1F38-448D-8428-65703B860306}"/>
              </a:ext>
            </a:extLst>
          </p:cNvPr>
          <p:cNvSpPr>
            <a:spLocks noGrp="1"/>
          </p:cNvSpPr>
          <p:nvPr>
            <p:ph type="body" idx="1"/>
          </p:nvPr>
        </p:nvSpPr>
        <p:spPr/>
        <p:txBody>
          <a:bodyPr/>
          <a:lstStyle/>
          <a:p>
            <a:pPr marL="114300" indent="0">
              <a:buNone/>
            </a:pPr>
            <a:r>
              <a:rPr lang="en-US" dirty="0"/>
              <a:t>Types of Data: categorize by dimensionality</a:t>
            </a:r>
          </a:p>
          <a:p>
            <a:r>
              <a:rPr lang="en-US" dirty="0"/>
              <a:t>1 independent var (X, time, etc.): graphs, charts, sparklines, icons</a:t>
            </a:r>
          </a:p>
          <a:p>
            <a:r>
              <a:rPr lang="en-US" dirty="0"/>
              <a:t>2d/3d: “spatial” data</a:t>
            </a:r>
          </a:p>
          <a:p>
            <a:pPr lvl="1"/>
            <a:r>
              <a:rPr lang="en-US" sz="1600" dirty="0"/>
              <a:t>2 spatial variables (X, Y): image (maybe </a:t>
            </a:r>
            <a:r>
              <a:rPr lang="en-US" sz="1600" dirty="0" err="1"/>
              <a:t>pseudocolor</a:t>
            </a:r>
            <a:r>
              <a:rPr lang="en-US" sz="1600" dirty="0"/>
              <a:t>), height field, contour maps, streamlines for vector fields, icons (arrows etc.)</a:t>
            </a:r>
          </a:p>
          <a:p>
            <a:pPr lvl="1"/>
            <a:r>
              <a:rPr lang="en-US" sz="1600" dirty="0"/>
              <a:t>3 spatial variables (X, Y, Z volumetric): volume rendering, </a:t>
            </a:r>
            <a:r>
              <a:rPr lang="en-US" sz="1600" dirty="0" err="1"/>
              <a:t>isosurfaces</a:t>
            </a:r>
            <a:r>
              <a:rPr lang="en-US" sz="1600" dirty="0"/>
              <a:t>, streamlines</a:t>
            </a:r>
          </a:p>
          <a:p>
            <a:pPr lvl="1"/>
            <a:r>
              <a:rPr lang="en-US" sz="1600" dirty="0"/>
              <a:t>add time: becomes video</a:t>
            </a:r>
          </a:p>
          <a:p>
            <a:pPr lvl="1"/>
            <a:r>
              <a:rPr lang="en-US" sz="1600" dirty="0"/>
              <a:t>can have many dependent variables; OK to overlay different techniques</a:t>
            </a:r>
          </a:p>
          <a:p>
            <a:r>
              <a:rPr lang="en-US" dirty="0"/>
              <a:t>Specialized: atomic structures, irregularly sampled data, </a:t>
            </a:r>
            <a:r>
              <a:rPr lang="en-US" dirty="0" err="1"/>
              <a:t>multigrids</a:t>
            </a:r>
            <a:endParaRPr lang="en-US" dirty="0"/>
          </a:p>
          <a:p>
            <a:r>
              <a:rPr lang="en-US" dirty="0"/>
              <a:t>Abstract/list data: more challenging, becomes “information visualization”</a:t>
            </a:r>
          </a:p>
          <a:p>
            <a:pPr lvl="1"/>
            <a:r>
              <a:rPr lang="en-US" dirty="0"/>
              <a:t>examples: graph/network structures, lists, high-dimensional data sets</a:t>
            </a:r>
          </a:p>
        </p:txBody>
      </p:sp>
    </p:spTree>
    <p:extLst>
      <p:ext uri="{BB962C8B-B14F-4D97-AF65-F5344CB8AC3E}">
        <p14:creationId xmlns:p14="http://schemas.microsoft.com/office/powerpoint/2010/main" val="26222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C17C-2BA1-4866-B7B0-A72E7BE32C59}"/>
              </a:ext>
            </a:extLst>
          </p:cNvPr>
          <p:cNvSpPr>
            <a:spLocks noGrp="1"/>
          </p:cNvSpPr>
          <p:nvPr>
            <p:ph type="title"/>
          </p:nvPr>
        </p:nvSpPr>
        <p:spPr/>
        <p:txBody>
          <a:bodyPr/>
          <a:lstStyle/>
          <a:p>
            <a:r>
              <a:rPr lang="en-US" dirty="0"/>
              <a:t>Dimensionality and Viz Techniques</a:t>
            </a:r>
          </a:p>
        </p:txBody>
      </p:sp>
      <p:sp>
        <p:nvSpPr>
          <p:cNvPr id="3" name="Text Placeholder 2">
            <a:extLst>
              <a:ext uri="{FF2B5EF4-FFF2-40B4-BE49-F238E27FC236}">
                <a16:creationId xmlns:a16="http://schemas.microsoft.com/office/drawing/2014/main" id="{5DA19F0E-6CBE-4877-88D8-ABE1B870DC1B}"/>
              </a:ext>
            </a:extLst>
          </p:cNvPr>
          <p:cNvSpPr>
            <a:spLocks noGrp="1"/>
          </p:cNvSpPr>
          <p:nvPr>
            <p:ph type="body" idx="1"/>
          </p:nvPr>
        </p:nvSpPr>
        <p:spPr/>
        <p:txBody>
          <a:bodyPr/>
          <a:lstStyle/>
          <a:p>
            <a:r>
              <a:rPr lang="en-US" dirty="0"/>
              <a:t>1 independent var (X, time, etc.): graphs, charts, sparklines, icons</a:t>
            </a:r>
          </a:p>
          <a:p>
            <a:r>
              <a:rPr lang="en-US" dirty="0"/>
              <a:t>2d/3d: “spatial” data</a:t>
            </a:r>
          </a:p>
          <a:p>
            <a:pPr lvl="1"/>
            <a:r>
              <a:rPr lang="en-US" sz="1600" dirty="0"/>
              <a:t>2 spatial variables (X, Y): image (maybe </a:t>
            </a:r>
            <a:r>
              <a:rPr lang="en-US" sz="1600" dirty="0" err="1"/>
              <a:t>pseudocolor</a:t>
            </a:r>
            <a:r>
              <a:rPr lang="en-US" sz="1600" dirty="0"/>
              <a:t>), height field, contour maps, streamlines for vector fields, icons (arrows etc.)</a:t>
            </a:r>
          </a:p>
          <a:p>
            <a:pPr lvl="1"/>
            <a:r>
              <a:rPr lang="en-US" sz="1600" dirty="0"/>
              <a:t>3 spatial variables (X, Y, Z volumetric): volume rendering, </a:t>
            </a:r>
            <a:r>
              <a:rPr lang="en-US" sz="1600" dirty="0" err="1"/>
              <a:t>isosurfaces</a:t>
            </a:r>
            <a:r>
              <a:rPr lang="en-US" sz="1600" dirty="0"/>
              <a:t>, streamlines</a:t>
            </a:r>
          </a:p>
          <a:p>
            <a:pPr lvl="1"/>
            <a:r>
              <a:rPr lang="en-US" sz="1600" dirty="0"/>
              <a:t>add time: becomes video</a:t>
            </a:r>
          </a:p>
          <a:p>
            <a:pPr lvl="1"/>
            <a:r>
              <a:rPr lang="en-US" sz="1600" dirty="0"/>
              <a:t>can have many dependent variables; OK to overlay different techniques</a:t>
            </a:r>
          </a:p>
          <a:p>
            <a:r>
              <a:rPr lang="en-US" dirty="0"/>
              <a:t>Specialized: atomic structures, irregularly sampled data, </a:t>
            </a:r>
            <a:r>
              <a:rPr lang="en-US" dirty="0" err="1"/>
              <a:t>multigrids</a:t>
            </a:r>
            <a:endParaRPr lang="en-US" dirty="0"/>
          </a:p>
          <a:p>
            <a:r>
              <a:rPr lang="en-US" dirty="0"/>
              <a:t>Abstract/list data: more challenging, becomes “information visualization”</a:t>
            </a:r>
          </a:p>
          <a:p>
            <a:pPr lvl="1"/>
            <a:r>
              <a:rPr lang="en-US" dirty="0"/>
              <a:t>examples: graph/network structures, lists, high-dimensional data sets</a:t>
            </a:r>
          </a:p>
          <a:p>
            <a:endParaRPr lang="en-US" dirty="0"/>
          </a:p>
        </p:txBody>
      </p:sp>
    </p:spTree>
    <p:extLst>
      <p:ext uri="{BB962C8B-B14F-4D97-AF65-F5344CB8AC3E}">
        <p14:creationId xmlns:p14="http://schemas.microsoft.com/office/powerpoint/2010/main" val="338749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 colors&#10;&#10;Description automatically generated">
            <a:extLst>
              <a:ext uri="{FF2B5EF4-FFF2-40B4-BE49-F238E27FC236}">
                <a16:creationId xmlns:a16="http://schemas.microsoft.com/office/drawing/2014/main" id="{E60B46D1-79B2-4483-870D-FBBBCFB00E13}"/>
              </a:ext>
            </a:extLst>
          </p:cNvPr>
          <p:cNvPicPr>
            <a:picLocks noChangeAspect="1"/>
          </p:cNvPicPr>
          <p:nvPr/>
        </p:nvPicPr>
        <p:blipFill>
          <a:blip r:embed="rId3"/>
          <a:stretch>
            <a:fillRect/>
          </a:stretch>
        </p:blipFill>
        <p:spPr>
          <a:xfrm>
            <a:off x="2609022" y="2334775"/>
            <a:ext cx="2234100" cy="2234100"/>
          </a:xfrm>
          <a:prstGeom prst="rect">
            <a:avLst/>
          </a:prstGeom>
        </p:spPr>
      </p:pic>
      <p:sp>
        <p:nvSpPr>
          <p:cNvPr id="2" name="Title 1">
            <a:extLst>
              <a:ext uri="{FF2B5EF4-FFF2-40B4-BE49-F238E27FC236}">
                <a16:creationId xmlns:a16="http://schemas.microsoft.com/office/drawing/2014/main" id="{D3126EC9-0D5A-43DD-A60C-0C58D5404529}"/>
              </a:ext>
            </a:extLst>
          </p:cNvPr>
          <p:cNvSpPr>
            <a:spLocks noGrp="1"/>
          </p:cNvSpPr>
          <p:nvPr>
            <p:ph type="title"/>
          </p:nvPr>
        </p:nvSpPr>
        <p:spPr/>
        <p:txBody>
          <a:bodyPr/>
          <a:lstStyle/>
          <a:p>
            <a:r>
              <a:rPr lang="en-US" dirty="0"/>
              <a:t>Examples</a:t>
            </a:r>
          </a:p>
        </p:txBody>
      </p:sp>
      <p:sp>
        <p:nvSpPr>
          <p:cNvPr id="3" name="Text Placeholder 2">
            <a:extLst>
              <a:ext uri="{FF2B5EF4-FFF2-40B4-BE49-F238E27FC236}">
                <a16:creationId xmlns:a16="http://schemas.microsoft.com/office/drawing/2014/main" id="{4D16FEB6-F6AD-4730-985C-E466E4DCE988}"/>
              </a:ext>
            </a:extLst>
          </p:cNvPr>
          <p:cNvSpPr>
            <a:spLocks noGrp="1"/>
          </p:cNvSpPr>
          <p:nvPr>
            <p:ph type="body" idx="1"/>
          </p:nvPr>
        </p:nvSpPr>
        <p:spPr/>
        <p:txBody>
          <a:bodyPr/>
          <a:lstStyle/>
          <a:p>
            <a:endParaRPr lang="en-US" dirty="0"/>
          </a:p>
        </p:txBody>
      </p:sp>
      <p:pic>
        <p:nvPicPr>
          <p:cNvPr id="7" name="Picture 6" descr="Diagram&#10;&#10;Description automatically generated">
            <a:hlinkClick r:id="rId4" action="ppaction://hlinksldjump"/>
            <a:extLst>
              <a:ext uri="{FF2B5EF4-FFF2-40B4-BE49-F238E27FC236}">
                <a16:creationId xmlns:a16="http://schemas.microsoft.com/office/drawing/2014/main" id="{38BA7830-746F-474D-8611-F63C2E4CE0F1}"/>
              </a:ext>
            </a:extLst>
          </p:cNvPr>
          <p:cNvPicPr>
            <a:picLocks noChangeAspect="1"/>
          </p:cNvPicPr>
          <p:nvPr/>
        </p:nvPicPr>
        <p:blipFill>
          <a:blip r:embed="rId5"/>
          <a:stretch>
            <a:fillRect/>
          </a:stretch>
        </p:blipFill>
        <p:spPr>
          <a:xfrm>
            <a:off x="311700" y="1152475"/>
            <a:ext cx="2971176" cy="1438049"/>
          </a:xfrm>
          <a:prstGeom prst="rect">
            <a:avLst/>
          </a:prstGeom>
        </p:spPr>
      </p:pic>
      <p:pic>
        <p:nvPicPr>
          <p:cNvPr id="4" name="Picture 3" descr="A picture containing parrot, green, outdoor, bird&#10;&#10;Description automatically generated">
            <a:extLst>
              <a:ext uri="{FF2B5EF4-FFF2-40B4-BE49-F238E27FC236}">
                <a16:creationId xmlns:a16="http://schemas.microsoft.com/office/drawing/2014/main" id="{D23F813A-97D7-41DA-A4CB-09006F8FA7B3}"/>
              </a:ext>
            </a:extLst>
          </p:cNvPr>
          <p:cNvPicPr>
            <a:picLocks noChangeAspect="1"/>
          </p:cNvPicPr>
          <p:nvPr/>
        </p:nvPicPr>
        <p:blipFill>
          <a:blip r:embed="rId6"/>
          <a:stretch>
            <a:fillRect/>
          </a:stretch>
        </p:blipFill>
        <p:spPr>
          <a:xfrm>
            <a:off x="560178" y="2547366"/>
            <a:ext cx="1962978" cy="1962978"/>
          </a:xfrm>
          <a:prstGeom prst="rect">
            <a:avLst/>
          </a:prstGeom>
        </p:spPr>
      </p:pic>
      <p:pic>
        <p:nvPicPr>
          <p:cNvPr id="11" name="Picture 10" descr="Diagram&#10;&#10;Description automatically generated">
            <a:extLst>
              <a:ext uri="{FF2B5EF4-FFF2-40B4-BE49-F238E27FC236}">
                <a16:creationId xmlns:a16="http://schemas.microsoft.com/office/drawing/2014/main" id="{814D8D5D-CFE9-4243-A138-9D6B8936E476}"/>
              </a:ext>
            </a:extLst>
          </p:cNvPr>
          <p:cNvPicPr>
            <a:picLocks noChangeAspect="1"/>
          </p:cNvPicPr>
          <p:nvPr/>
        </p:nvPicPr>
        <p:blipFill>
          <a:blip r:embed="rId7"/>
          <a:stretch>
            <a:fillRect/>
          </a:stretch>
        </p:blipFill>
        <p:spPr>
          <a:xfrm>
            <a:off x="6727939" y="2492700"/>
            <a:ext cx="2147294" cy="2072309"/>
          </a:xfrm>
          <a:prstGeom prst="rect">
            <a:avLst/>
          </a:prstGeom>
        </p:spPr>
      </p:pic>
      <p:pic>
        <p:nvPicPr>
          <p:cNvPr id="13" name="Picture 12">
            <a:extLst>
              <a:ext uri="{FF2B5EF4-FFF2-40B4-BE49-F238E27FC236}">
                <a16:creationId xmlns:a16="http://schemas.microsoft.com/office/drawing/2014/main" id="{13DE881D-F9B6-46A0-9A46-506BBF191F5E}"/>
              </a:ext>
            </a:extLst>
          </p:cNvPr>
          <p:cNvPicPr>
            <a:picLocks noChangeAspect="1"/>
          </p:cNvPicPr>
          <p:nvPr/>
        </p:nvPicPr>
        <p:blipFill>
          <a:blip r:embed="rId8"/>
          <a:stretch>
            <a:fillRect/>
          </a:stretch>
        </p:blipFill>
        <p:spPr>
          <a:xfrm>
            <a:off x="5188226" y="1148779"/>
            <a:ext cx="2007704" cy="2007704"/>
          </a:xfrm>
          <a:prstGeom prst="rect">
            <a:avLst/>
          </a:prstGeom>
        </p:spPr>
      </p:pic>
      <p:pic>
        <p:nvPicPr>
          <p:cNvPr id="9" name="Picture 8" descr="A picture containing colorful, decorated, blue&#10;&#10;Description automatically generated">
            <a:extLst>
              <a:ext uri="{FF2B5EF4-FFF2-40B4-BE49-F238E27FC236}">
                <a16:creationId xmlns:a16="http://schemas.microsoft.com/office/drawing/2014/main" id="{59175566-A58B-46BE-AF8C-A1F71507D736}"/>
              </a:ext>
            </a:extLst>
          </p:cNvPr>
          <p:cNvPicPr>
            <a:picLocks noChangeAspect="1"/>
          </p:cNvPicPr>
          <p:nvPr/>
        </p:nvPicPr>
        <p:blipFill>
          <a:blip r:embed="rId9"/>
          <a:stretch>
            <a:fillRect/>
          </a:stretch>
        </p:blipFill>
        <p:spPr>
          <a:xfrm>
            <a:off x="4843122" y="2773762"/>
            <a:ext cx="1736582" cy="1736582"/>
          </a:xfrm>
          <a:prstGeom prst="rect">
            <a:avLst/>
          </a:prstGeom>
        </p:spPr>
      </p:pic>
    </p:spTree>
    <p:extLst>
      <p:ext uri="{BB962C8B-B14F-4D97-AF65-F5344CB8AC3E}">
        <p14:creationId xmlns:p14="http://schemas.microsoft.com/office/powerpoint/2010/main" val="110922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6AF2319-382B-4C69-AA4C-119D3CA82787}"/>
              </a:ext>
            </a:extLst>
          </p:cNvPr>
          <p:cNvPicPr>
            <a:picLocks noChangeAspect="1"/>
          </p:cNvPicPr>
          <p:nvPr/>
        </p:nvPicPr>
        <p:blipFill>
          <a:blip r:embed="rId3"/>
          <a:stretch>
            <a:fillRect/>
          </a:stretch>
        </p:blipFill>
        <p:spPr>
          <a:xfrm>
            <a:off x="0" y="287771"/>
            <a:ext cx="9144000" cy="4425695"/>
          </a:xfrm>
          <a:prstGeom prst="rect">
            <a:avLst/>
          </a:prstGeom>
        </p:spPr>
      </p:pic>
    </p:spTree>
    <p:extLst>
      <p:ext uri="{BB962C8B-B14F-4D97-AF65-F5344CB8AC3E}">
        <p14:creationId xmlns:p14="http://schemas.microsoft.com/office/powerpoint/2010/main" val="17765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ark Star Systems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21283</TotalTime>
  <Words>3080</Words>
  <Application>Microsoft Office PowerPoint</Application>
  <PresentationFormat>On-screen Show (16:9)</PresentationFormat>
  <Paragraphs>212</Paragraphs>
  <Slides>25</Slides>
  <Notes>25</Notes>
  <HiddenSlides>1</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Consolas</vt:lpstr>
      <vt:lpstr>Courier New</vt:lpstr>
      <vt:lpstr>Dark Star Systems Template</vt:lpstr>
      <vt:lpstr>Visualizing with Video</vt:lpstr>
      <vt:lpstr>Outline</vt:lpstr>
      <vt:lpstr>Visualization: Effective Communication</vt:lpstr>
      <vt:lpstr>Know Your Audience</vt:lpstr>
      <vt:lpstr>Understand Your Goals</vt:lpstr>
      <vt:lpstr>Know Your Data</vt:lpstr>
      <vt:lpstr>Dimensionality and Viz Techniques</vt:lpstr>
      <vt:lpstr>Examples</vt:lpstr>
      <vt:lpstr>PowerPoint Presentation</vt:lpstr>
      <vt:lpstr>PowerPoint Presentation</vt:lpstr>
      <vt:lpstr>PowerPoint Presentation</vt:lpstr>
      <vt:lpstr>PowerPoint Presentation</vt:lpstr>
      <vt:lpstr>PowerPoint Presentation</vt:lpstr>
      <vt:lpstr>PowerPoint Presentation</vt:lpstr>
      <vt:lpstr>Visualization Pipeline</vt:lpstr>
      <vt:lpstr>Part 2: The Language of Film</vt:lpstr>
      <vt:lpstr>Storytelling with Video</vt:lpstr>
      <vt:lpstr>Video Creation Pipeline</vt:lpstr>
      <vt:lpstr>Part 3: Visualizing with Video</vt:lpstr>
      <vt:lpstr>Video Examples</vt:lpstr>
      <vt:lpstr>Sampling of Video Creation Tools</vt:lpstr>
      <vt:lpstr>Creating Motion Graphics from Data</vt:lpstr>
      <vt:lpstr>Specialized Tools</vt:lpstr>
      <vt:lpstr>How to Get Started?</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Star Systems BioVis Studio</dc:title>
  <dc:creator>Gary Oberbrunner</dc:creator>
  <cp:lastModifiedBy>Cassandra Nathan</cp:lastModifiedBy>
  <cp:revision>45</cp:revision>
  <dcterms:modified xsi:type="dcterms:W3CDTF">2024-06-12T16:32:12Z</dcterms:modified>
</cp:coreProperties>
</file>